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3" r:id="rId4"/>
    <p:sldId id="261" r:id="rId5"/>
    <p:sldId id="264" r:id="rId6"/>
    <p:sldId id="265" r:id="rId7"/>
    <p:sldId id="266" r:id="rId8"/>
  </p:sldIdLst>
  <p:sldSz cx="9906000" cy="6858000" type="A4"/>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104"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420585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72995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362770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321320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244749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69541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345202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177254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6432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273628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4CB2F6-0ADD-4A32-93BE-CC72D33B35E8}" type="datetimeFigureOut">
              <a:rPr lang="ru-RU" smtClean="0"/>
              <a:pPr/>
              <a:t>26.10.2018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BB87D8A-8BBB-438E-B0F4-30B054E57A9F}" type="slidenum">
              <a:rPr lang="ru-RU" smtClean="0"/>
              <a:pPr/>
              <a:t>‹#›</a:t>
            </a:fld>
            <a:endParaRPr lang="ru-RU"/>
          </a:p>
        </p:txBody>
      </p:sp>
    </p:spTree>
    <p:extLst>
      <p:ext uri="{BB962C8B-B14F-4D97-AF65-F5344CB8AC3E}">
        <p14:creationId xmlns:p14="http://schemas.microsoft.com/office/powerpoint/2010/main" val="137295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CB2F6-0ADD-4A32-93BE-CC72D33B35E8}" type="datetimeFigureOut">
              <a:rPr lang="ru-RU" smtClean="0"/>
              <a:pPr/>
              <a:t>26.10.2018</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87D8A-8BBB-438E-B0F4-30B054E57A9F}" type="slidenum">
              <a:rPr lang="ru-RU" smtClean="0"/>
              <a:pPr/>
              <a:t>‹#›</a:t>
            </a:fld>
            <a:endParaRPr lang="ru-RU"/>
          </a:p>
        </p:txBody>
      </p:sp>
    </p:spTree>
    <p:extLst>
      <p:ext uri="{BB962C8B-B14F-4D97-AF65-F5344CB8AC3E}">
        <p14:creationId xmlns:p14="http://schemas.microsoft.com/office/powerpoint/2010/main" val="1974357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jpe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oleObject" Target="../embeddings/oleObject6.bin"/><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1.emf"/><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lushtaonline.com.ua/wp-content/uploads/2013/03/pozhar-v-alushte-spasli-det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7872" y="1315654"/>
            <a:ext cx="4859384" cy="330336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820" y="1029918"/>
            <a:ext cx="6299200" cy="1138773"/>
          </a:xfrm>
          <a:prstGeom prst="rect">
            <a:avLst/>
          </a:prstGeom>
          <a:noFill/>
        </p:spPr>
        <p:txBody>
          <a:bodyPr wrap="square" rtlCol="0">
            <a:spAutoFit/>
          </a:bodyPr>
          <a:lstStyle/>
          <a:p>
            <a:r>
              <a:rPr lang="ru-RU" sz="3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При пожарах гибнут дети!</a:t>
            </a:r>
          </a:p>
        </p:txBody>
      </p:sp>
      <p:sp>
        <p:nvSpPr>
          <p:cNvPr id="7" name="TextBox 6"/>
          <p:cNvSpPr txBox="1"/>
          <p:nvPr/>
        </p:nvSpPr>
        <p:spPr>
          <a:xfrm>
            <a:off x="5715000" y="1315594"/>
            <a:ext cx="3955143" cy="769441"/>
          </a:xfrm>
          <a:prstGeom prst="rect">
            <a:avLst/>
          </a:prstGeom>
          <a:noFill/>
        </p:spPr>
        <p:txBody>
          <a:bodyPr wrap="square" rtlCol="0">
            <a:spAutoFit/>
          </a:bodyPr>
          <a:lstStyle/>
          <a:p>
            <a:r>
              <a:rPr lang="ru-RU" sz="2200" dirty="0">
                <a:effectLst>
                  <a:outerShdw blurRad="38100" dist="38100" dir="2700000" algn="tl">
                    <a:srgbClr val="000000">
                      <a:alpha val="43137"/>
                    </a:srgbClr>
                  </a:outerShdw>
                </a:effectLst>
              </a:rPr>
              <a:t>За последние 5 лет  в области при пожарах погибло 58 детей</a:t>
            </a:r>
          </a:p>
        </p:txBody>
      </p:sp>
      <p:sp>
        <p:nvSpPr>
          <p:cNvPr id="8" name="TextBox 7"/>
          <p:cNvSpPr txBox="1"/>
          <p:nvPr/>
        </p:nvSpPr>
        <p:spPr>
          <a:xfrm>
            <a:off x="53550" y="2362626"/>
            <a:ext cx="2328636" cy="1785104"/>
          </a:xfrm>
          <a:prstGeom prst="rect">
            <a:avLst/>
          </a:prstGeom>
          <a:noFill/>
        </p:spPr>
        <p:txBody>
          <a:bodyPr wrap="square" rtlCol="0">
            <a:spAutoFit/>
          </a:bodyPr>
          <a:lstStyle/>
          <a:p>
            <a:pPr marL="285750" indent="-285750">
              <a:buFontTx/>
              <a:buChar char="-"/>
            </a:pPr>
            <a:r>
              <a:rPr lang="ru-RU" b="1" dirty="0">
                <a:solidFill>
                  <a:srgbClr val="C00000"/>
                </a:solidFill>
                <a:effectLst>
                  <a:outerShdw blurRad="38100" dist="38100" dir="2700000" algn="tl">
                    <a:srgbClr val="000000">
                      <a:alpha val="43137"/>
                    </a:srgbClr>
                  </a:outerShdw>
                </a:effectLst>
              </a:rPr>
              <a:t>77%</a:t>
            </a:r>
            <a:r>
              <a:rPr lang="ru-RU" sz="1400" dirty="0">
                <a:effectLst>
                  <a:outerShdw blurRad="38100" dist="38100" dir="2700000" algn="tl">
                    <a:srgbClr val="000000">
                      <a:alpha val="43137"/>
                    </a:srgbClr>
                  </a:outerShdw>
                </a:effectLst>
              </a:rPr>
              <a:t> погибших детей – дошкольники;</a:t>
            </a:r>
          </a:p>
          <a:p>
            <a:pPr marL="285750" indent="-285750">
              <a:buFontTx/>
              <a:buChar char="-"/>
            </a:pPr>
            <a:r>
              <a:rPr lang="ru-RU" b="1" dirty="0">
                <a:solidFill>
                  <a:srgbClr val="C00000"/>
                </a:solidFill>
                <a:effectLst>
                  <a:outerShdw blurRad="38100" dist="38100" dir="2700000" algn="tl">
                    <a:srgbClr val="000000">
                      <a:alpha val="43137"/>
                    </a:srgbClr>
                  </a:outerShdw>
                </a:effectLst>
              </a:rPr>
              <a:t>98%</a:t>
            </a:r>
            <a:r>
              <a:rPr lang="ru-RU" sz="1400" dirty="0">
                <a:effectLst>
                  <a:outerShdw blurRad="38100" dist="38100" dir="2700000" algn="tl">
                    <a:srgbClr val="000000">
                      <a:alpha val="43137"/>
                    </a:srgbClr>
                  </a:outerShdw>
                </a:effectLst>
              </a:rPr>
              <a:t> детей погибло при пожарах в жилье;</a:t>
            </a:r>
          </a:p>
          <a:p>
            <a:pPr marL="285750" indent="-285750">
              <a:buFontTx/>
              <a:buChar char="-"/>
            </a:pPr>
            <a:r>
              <a:rPr lang="ru-RU" b="1" dirty="0">
                <a:solidFill>
                  <a:srgbClr val="C00000"/>
                </a:solidFill>
                <a:effectLst>
                  <a:outerShdw blurRad="38100" dist="38100" dir="2700000" algn="tl">
                    <a:srgbClr val="000000">
                      <a:alpha val="43137"/>
                    </a:srgbClr>
                  </a:outerShdw>
                </a:effectLst>
              </a:rPr>
              <a:t>57%</a:t>
            </a:r>
            <a:r>
              <a:rPr lang="ru-RU" sz="1400" dirty="0">
                <a:effectLst>
                  <a:outerShdw blurRad="38100" dist="38100" dir="2700000" algn="tl">
                    <a:srgbClr val="000000">
                      <a:alpha val="43137"/>
                    </a:srgbClr>
                  </a:outerShdw>
                </a:effectLst>
              </a:rPr>
              <a:t> детей погибло во вине пьяных взрослых</a:t>
            </a:r>
          </a:p>
          <a:p>
            <a:pPr marL="285750" indent="-285750">
              <a:buFontTx/>
              <a:buChar char="-"/>
            </a:pPr>
            <a:endParaRPr lang="ru-RU" sz="1400" dirty="0"/>
          </a:p>
        </p:txBody>
      </p:sp>
      <p:sp>
        <p:nvSpPr>
          <p:cNvPr id="9" name="TextBox 8"/>
          <p:cNvSpPr txBox="1"/>
          <p:nvPr/>
        </p:nvSpPr>
        <p:spPr>
          <a:xfrm>
            <a:off x="232621" y="4548640"/>
            <a:ext cx="9158514" cy="2339102"/>
          </a:xfrm>
          <a:prstGeom prst="rect">
            <a:avLst/>
          </a:prstGeom>
          <a:noFill/>
        </p:spPr>
        <p:txBody>
          <a:bodyPr wrap="square" rtlCol="0">
            <a:spAutoFit/>
          </a:bodyPr>
          <a:lstStyle/>
          <a:p>
            <a:pPr lvl="0" algn="ctr"/>
            <a:r>
              <a:rPr lang="ru-RU" sz="1500" b="1" dirty="0">
                <a:solidFill>
                  <a:srgbClr val="C00000"/>
                </a:solidFill>
                <a:effectLst>
                  <a:outerShdw blurRad="38100" dist="38100" dir="2700000" algn="tl">
                    <a:srgbClr val="000000">
                      <a:alpha val="43137"/>
                    </a:srgbClr>
                  </a:outerShdw>
                </a:effectLst>
              </a:rPr>
              <a:t>Невозможность принятия самостоятельного решения в силу малолетнего </a:t>
            </a:r>
            <a:r>
              <a:rPr lang="ru-RU" sz="1500" b="1">
                <a:solidFill>
                  <a:srgbClr val="C00000"/>
                </a:solidFill>
                <a:effectLst>
                  <a:outerShdw blurRad="38100" dist="38100" dir="2700000" algn="tl">
                    <a:srgbClr val="000000">
                      <a:alpha val="43137"/>
                    </a:srgbClr>
                  </a:outerShdw>
                </a:effectLst>
              </a:rPr>
              <a:t>возраста                                                                      </a:t>
            </a:r>
            <a:r>
              <a:rPr lang="ru-RU" sz="1500" b="1" smtClean="0">
                <a:solidFill>
                  <a:srgbClr val="C00000"/>
                </a:solidFill>
                <a:effectLst>
                  <a:outerShdw blurRad="38100" dist="38100" dir="2700000" algn="tl">
                    <a:srgbClr val="000000">
                      <a:alpha val="43137"/>
                    </a:srgbClr>
                  </a:outerShdw>
                </a:effectLst>
              </a:rPr>
              <a:t>стоила </a:t>
            </a:r>
            <a:r>
              <a:rPr lang="ru-RU" sz="1500" b="1" dirty="0">
                <a:solidFill>
                  <a:srgbClr val="C00000"/>
                </a:solidFill>
                <a:effectLst>
                  <a:outerShdw blurRad="38100" dist="38100" dir="2700000" algn="tl">
                    <a:srgbClr val="000000">
                      <a:alpha val="43137"/>
                    </a:srgbClr>
                  </a:outerShdw>
                </a:effectLst>
              </a:rPr>
              <a:t>жизни 21 ребенку,   26 погибших детей на момент развития пожара спали</a:t>
            </a:r>
          </a:p>
          <a:p>
            <a:pPr lvl="0" algn="ctr"/>
            <a:endParaRPr lang="ru-RU" sz="1400" dirty="0">
              <a:effectLst>
                <a:outerShdw blurRad="38100" dist="38100" dir="2700000" algn="tl">
                  <a:srgbClr val="000000">
                    <a:alpha val="43137"/>
                  </a:srgbClr>
                </a:outerShdw>
              </a:effectLst>
            </a:endParaRPr>
          </a:p>
          <a:p>
            <a:pPr lvl="0" algn="ctr"/>
            <a:r>
              <a:rPr lang="ru-RU" sz="1400" dirty="0">
                <a:effectLst>
                  <a:outerShdw blurRad="38100" dist="38100" dir="2700000" algn="tl">
                    <a:srgbClr val="000000">
                      <a:alpha val="43137"/>
                    </a:srgbClr>
                  </a:outerShdw>
                </a:effectLst>
              </a:rPr>
              <a:t>Основная группа условий, способствовавших развитию пожаров с детской гибелью - «поведенческая», обусловленная поведением взрослых участников пожара: позднее обнаружение, позднее сообщение, отсутствие мер борьбы с пожаром до прибытия пожарной </a:t>
            </a:r>
            <a:r>
              <a:rPr lang="ru-RU" sz="1400" dirty="0" smtClean="0">
                <a:effectLst>
                  <a:outerShdw blurRad="38100" dist="38100" dir="2700000" algn="tl">
                    <a:srgbClr val="000000">
                      <a:alpha val="43137"/>
                    </a:srgbClr>
                  </a:outerShdw>
                </a:effectLst>
              </a:rPr>
              <a:t>охраны</a:t>
            </a:r>
          </a:p>
          <a:p>
            <a:pPr lvl="0" algn="ctr"/>
            <a:endParaRPr lang="ru-RU" sz="900" dirty="0">
              <a:effectLst>
                <a:outerShdw blurRad="38100" dist="38100" dir="2700000" algn="tl">
                  <a:srgbClr val="000000">
                    <a:alpha val="43137"/>
                  </a:srgbClr>
                </a:outerShdw>
              </a:effectLst>
            </a:endParaRPr>
          </a:p>
          <a:p>
            <a:pPr lvl="0" algn="ctr"/>
            <a:r>
              <a:rPr lang="ru-RU" b="1" dirty="0">
                <a:solidFill>
                  <a:srgbClr val="C00000"/>
                </a:solidFill>
                <a:effectLst>
                  <a:outerShdw blurRad="38100" dist="38100" dir="2700000" algn="tl">
                    <a:srgbClr val="000000">
                      <a:alpha val="43137"/>
                    </a:srgbClr>
                  </a:outerShdw>
                </a:effectLst>
              </a:rPr>
              <a:t>В качестве виновного лица при пожарах с детской гибелью чаще всего (71%)                                                        выступают родственники/родители погибших детей</a:t>
            </a:r>
          </a:p>
          <a:p>
            <a:pPr lvl="0" algn="ctr"/>
            <a:endParaRPr lang="ru-RU" sz="15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7241570" y="2207163"/>
            <a:ext cx="2565309" cy="2000548"/>
          </a:xfrm>
          <a:prstGeom prst="rect">
            <a:avLst/>
          </a:prstGeom>
          <a:noFill/>
        </p:spPr>
        <p:txBody>
          <a:bodyPr wrap="square" rtlCol="0">
            <a:spAutoFit/>
          </a:bodyPr>
          <a:lstStyle/>
          <a:p>
            <a:pPr lvl="0"/>
            <a:r>
              <a:rPr lang="ru-RU" sz="1400" dirty="0">
                <a:effectLst>
                  <a:outerShdw blurRad="38100" dist="38100" dir="2700000" algn="tl">
                    <a:srgbClr val="000000">
                      <a:alpha val="43137"/>
                    </a:srgbClr>
                  </a:outerShdw>
                </a:effectLst>
              </a:rPr>
              <a:t>Главные причины пожаров                    с детской гибелью: неосторожное обращение взрослых с огнем – </a:t>
            </a:r>
            <a:r>
              <a:rPr lang="ru-RU" b="1" dirty="0">
                <a:solidFill>
                  <a:srgbClr val="C00000"/>
                </a:solidFill>
                <a:effectLst>
                  <a:outerShdw blurRad="38100" dist="38100" dir="2700000" algn="tl">
                    <a:srgbClr val="000000">
                      <a:alpha val="43137"/>
                    </a:srgbClr>
                  </a:outerShdw>
                </a:effectLst>
              </a:rPr>
              <a:t>43%, </a:t>
            </a:r>
            <a:r>
              <a:rPr lang="ru-RU" sz="1400" dirty="0">
                <a:effectLst>
                  <a:outerShdw blurRad="38100" dist="38100" dir="2700000" algn="tl">
                    <a:srgbClr val="000000">
                      <a:alpha val="43137"/>
                    </a:srgbClr>
                  </a:outerShdw>
                </a:effectLst>
              </a:rPr>
              <a:t>неправильная эксплуатация электрооборудования </a:t>
            </a:r>
            <a:r>
              <a:rPr lang="ru-RU" b="1" dirty="0">
                <a:solidFill>
                  <a:srgbClr val="C00000"/>
                </a:solidFill>
                <a:effectLst>
                  <a:outerShdw blurRad="38100" dist="38100" dir="2700000" algn="tl">
                    <a:srgbClr val="000000">
                      <a:alpha val="43137"/>
                    </a:srgbClr>
                  </a:outerShdw>
                </a:effectLst>
              </a:rPr>
              <a:t>– 33%, </a:t>
            </a:r>
            <a:r>
              <a:rPr lang="ru-RU" sz="1400" dirty="0">
                <a:effectLst>
                  <a:outerShdw blurRad="38100" dist="38100" dir="2700000" algn="tl">
                    <a:srgbClr val="000000">
                      <a:alpha val="43137"/>
                    </a:srgbClr>
                  </a:outerShdw>
                </a:effectLst>
              </a:rPr>
              <a:t>неправильное устройство отопительных печей </a:t>
            </a:r>
            <a:r>
              <a:rPr lang="ru-RU" b="1" dirty="0">
                <a:solidFill>
                  <a:srgbClr val="C00000"/>
                </a:solidFill>
                <a:effectLst>
                  <a:outerShdw blurRad="38100" dist="38100" dir="2700000" algn="tl">
                    <a:srgbClr val="000000">
                      <a:alpha val="43137"/>
                    </a:srgbClr>
                  </a:outerShdw>
                </a:effectLst>
              </a:rPr>
              <a:t>– 24%</a:t>
            </a:r>
          </a:p>
        </p:txBody>
      </p:sp>
      <p:sp>
        <p:nvSpPr>
          <p:cNvPr id="11" name="TextBox 10"/>
          <p:cNvSpPr txBox="1"/>
          <p:nvPr/>
        </p:nvSpPr>
        <p:spPr>
          <a:xfrm>
            <a:off x="5574957" y="4057180"/>
            <a:ext cx="2213428" cy="369332"/>
          </a:xfrm>
          <a:prstGeom prst="rect">
            <a:avLst/>
          </a:prstGeom>
          <a:noFill/>
        </p:spPr>
        <p:txBody>
          <a:bodyPr wrap="square" rtlCol="0">
            <a:spAutoFit/>
          </a:bodyPr>
          <a:lstStyle/>
          <a:p>
            <a:r>
              <a:rPr lang="ru-RU" dirty="0">
                <a:solidFill>
                  <a:schemeClr val="bg1"/>
                </a:solidFill>
              </a:rPr>
              <a:t>ПОМОЖЕМ!?</a:t>
            </a:r>
          </a:p>
        </p:txBody>
      </p:sp>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6158" name="Документ" r:id="rId4" imgW="2445480" imgH="1882800" progId="Word.Document.8">
                  <p:embed/>
                </p:oleObj>
              </mc:Choice>
              <mc:Fallback>
                <p:oleObj name="Документ" r:id="rId4" imgW="2445480" imgH="1882800" progId="Word.Document.8">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rotWithShape="0">
                        <a:gsLst>
                          <a:gs pos="0">
                            <a:srgbClr val="FFFFFF"/>
                          </a:gs>
                          <a:gs pos="35001">
                            <a:srgbClr val="FFFFFF"/>
                          </a:gs>
                          <a:gs pos="100000">
                            <a:srgbClr val="FFC000"/>
                          </a:gs>
                        </a:gsLst>
                        <a:path path="shape">
                          <a:fillToRect l="50000" t="-80000" r="50000" b="180000"/>
                        </a:path>
                      </a:gradFill>
                    </p:spPr>
                  </p:pic>
                </p:oleObj>
              </mc:Fallback>
            </mc:AlternateContent>
          </a:graphicData>
        </a:graphic>
      </p:graphicFrame>
      <p:sp>
        <p:nvSpPr>
          <p:cNvPr id="3" name="Прямоугольник 2"/>
          <p:cNvSpPr/>
          <p:nvPr/>
        </p:nvSpPr>
        <p:spPr>
          <a:xfrm>
            <a:off x="594081" y="191869"/>
            <a:ext cx="8904145" cy="830997"/>
          </a:xfrm>
          <a:prstGeom prst="rect">
            <a:avLst/>
          </a:prstGeom>
        </p:spPr>
        <p:txBody>
          <a:bodyPr wrap="square">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по 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spTree>
    <p:extLst>
      <p:ext uri="{BB962C8B-B14F-4D97-AF65-F5344CB8AC3E}">
        <p14:creationId xmlns:p14="http://schemas.microsoft.com/office/powerpoint/2010/main" val="66944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Народные средства от ожог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022" y="4704345"/>
            <a:ext cx="3104367" cy="215365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7182" name="Документ" r:id="rId4" imgW="2445480" imgH="1882800" progId="Word.Document.8">
                  <p:embed/>
                </p:oleObj>
              </mc:Choice>
              <mc:Fallback>
                <p:oleObj name="Документ" r:id="rId4" imgW="2445480" imgH="1882800" progId="Word.Document.8">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rotWithShape="0">
                        <a:gsLst>
                          <a:gs pos="0">
                            <a:srgbClr val="FFFFFF"/>
                          </a:gs>
                          <a:gs pos="35001">
                            <a:srgbClr val="FFFFFF"/>
                          </a:gs>
                          <a:gs pos="100000">
                            <a:srgbClr val="FFC000"/>
                          </a:gs>
                        </a:gsLst>
                        <a:path path="shape">
                          <a:fillToRect l="50000" t="-80000" r="50000" b="180000"/>
                        </a:path>
                      </a:gradFill>
                    </p:spPr>
                  </p:pic>
                </p:oleObj>
              </mc:Fallback>
            </mc:AlternateContent>
          </a:graphicData>
        </a:graphic>
      </p:graphicFrame>
      <p:sp>
        <p:nvSpPr>
          <p:cNvPr id="4" name="TextBox 3"/>
          <p:cNvSpPr txBox="1"/>
          <p:nvPr/>
        </p:nvSpPr>
        <p:spPr>
          <a:xfrm>
            <a:off x="118029" y="1292774"/>
            <a:ext cx="3707027" cy="4678204"/>
          </a:xfrm>
          <a:prstGeom prst="rect">
            <a:avLst/>
          </a:prstGeom>
          <a:noFill/>
        </p:spPr>
        <p:txBody>
          <a:bodyPr wrap="square" rtlCol="0">
            <a:spAutoFit/>
          </a:bodyPr>
          <a:lstStyle/>
          <a:p>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кухне</a:t>
            </a:r>
          </a:p>
          <a:p>
            <a:r>
              <a:rPr lang="ru-RU" sz="1400" dirty="0">
                <a:latin typeface="Times New Roman" panose="02020603050405020304" pitchFamily="18" charset="0"/>
                <a:cs typeface="Times New Roman" panose="02020603050405020304" pitchFamily="18" charset="0"/>
              </a:rPr>
              <a:t>Никогда </a:t>
            </a:r>
            <a:r>
              <a:rPr lang="ru-RU" sz="1400" b="1" dirty="0">
                <a:latin typeface="Times New Roman" panose="02020603050405020304" pitchFamily="18" charset="0"/>
                <a:cs typeface="Times New Roman" panose="02020603050405020304" pitchFamily="18" charset="0"/>
              </a:rPr>
              <a:t>не оставляйте</a:t>
            </a:r>
            <a:r>
              <a:rPr lang="ru-RU" sz="1400" dirty="0">
                <a:latin typeface="Times New Roman" panose="02020603050405020304" pitchFamily="18" charset="0"/>
                <a:cs typeface="Times New Roman" panose="02020603050405020304" pitchFamily="18" charset="0"/>
              </a:rPr>
              <a:t> на кухне ребенка одного;</a:t>
            </a:r>
          </a:p>
          <a:p>
            <a:r>
              <a:rPr lang="ru-RU" sz="1400" b="1" dirty="0">
                <a:latin typeface="Times New Roman" panose="02020603050405020304" pitchFamily="18" charset="0"/>
                <a:cs typeface="Times New Roman" panose="02020603050405020304" pitchFamily="18" charset="0"/>
              </a:rPr>
              <a:t>Поверните</a:t>
            </a:r>
            <a:r>
              <a:rPr lang="ru-RU" sz="1400" dirty="0">
                <a:latin typeface="Times New Roman" panose="02020603050405020304" pitchFamily="18" charset="0"/>
                <a:cs typeface="Times New Roman" panose="02020603050405020304" pitchFamily="18" charset="0"/>
              </a:rPr>
              <a:t> ручки кастрюль и сковородок к центральной части плиты, чтобы ребенок не мог их схватить или задеть;</a:t>
            </a:r>
          </a:p>
          <a:p>
            <a:r>
              <a:rPr lang="ru-RU" sz="1400" b="1" dirty="0">
                <a:latin typeface="Times New Roman" panose="02020603050405020304" pitchFamily="18" charset="0"/>
                <a:cs typeface="Times New Roman" panose="02020603050405020304" pitchFamily="18" charset="0"/>
              </a:rPr>
              <a:t>Объясните</a:t>
            </a:r>
            <a:r>
              <a:rPr lang="ru-RU" sz="1400" dirty="0">
                <a:latin typeface="Times New Roman" panose="02020603050405020304" pitchFamily="18" charset="0"/>
                <a:cs typeface="Times New Roman" panose="02020603050405020304" pitchFamily="18" charset="0"/>
              </a:rPr>
              <a:t> ребенку, как и чем, он может обжечься;</a:t>
            </a:r>
          </a:p>
          <a:p>
            <a:r>
              <a:rPr lang="ru-RU" sz="1400" b="1" dirty="0">
                <a:latin typeface="Times New Roman" panose="02020603050405020304" pitchFamily="18" charset="0"/>
                <a:cs typeface="Times New Roman" panose="02020603050405020304" pitchFamily="18" charset="0"/>
              </a:rPr>
              <a:t>Храните</a:t>
            </a:r>
            <a:r>
              <a:rPr lang="ru-RU" sz="1400" dirty="0">
                <a:latin typeface="Times New Roman" panose="02020603050405020304" pitchFamily="18" charset="0"/>
                <a:cs typeface="Times New Roman" panose="02020603050405020304" pitchFamily="18" charset="0"/>
              </a:rPr>
              <a:t> вне досягаемости детей: предметы бытовой химии, </a:t>
            </a:r>
            <a:r>
              <a:rPr lang="ru-RU" sz="1400" dirty="0" err="1">
                <a:latin typeface="Times New Roman" panose="02020603050405020304" pitchFamily="18" charset="0"/>
                <a:cs typeface="Times New Roman" panose="02020603050405020304" pitchFamily="18" charset="0"/>
              </a:rPr>
              <a:t>алкогольсодержащие</a:t>
            </a:r>
            <a:r>
              <a:rPr lang="ru-RU" sz="1400" dirty="0">
                <a:latin typeface="Times New Roman" panose="02020603050405020304" pitchFamily="18" charset="0"/>
                <a:cs typeface="Times New Roman" panose="02020603050405020304" pitchFamily="18" charset="0"/>
              </a:rPr>
              <a:t> жидкости, острые и режущие предметы, спички, зажигалки, свечки;</a:t>
            </a:r>
          </a:p>
          <a:p>
            <a:r>
              <a:rPr lang="ru-RU" sz="1400" dirty="0">
                <a:latin typeface="Times New Roman" panose="02020603050405020304" pitchFamily="18" charset="0"/>
                <a:cs typeface="Times New Roman" panose="02020603050405020304" pitchFamily="18" charset="0"/>
              </a:rPr>
              <a:t>Кухонные электроприборы </a:t>
            </a:r>
            <a:r>
              <a:rPr lang="ru-RU" sz="1400" b="1" dirty="0">
                <a:latin typeface="Times New Roman" panose="02020603050405020304" pitchFamily="18" charset="0"/>
                <a:cs typeface="Times New Roman" panose="02020603050405020304" pitchFamily="18" charset="0"/>
              </a:rPr>
              <a:t>отключайте </a:t>
            </a:r>
            <a:r>
              <a:rPr lang="ru-RU" sz="1400" dirty="0">
                <a:latin typeface="Times New Roman" panose="02020603050405020304" pitchFamily="18" charset="0"/>
                <a:cs typeface="Times New Roman" panose="02020603050405020304" pitchFamily="18" charset="0"/>
              </a:rPr>
              <a:t>от сети сразу же после их использования;</a:t>
            </a:r>
          </a:p>
          <a:p>
            <a:r>
              <a:rPr lang="ru-RU" sz="1400" dirty="0">
                <a:latin typeface="Times New Roman" panose="02020603050405020304" pitchFamily="18" charset="0"/>
                <a:cs typeface="Times New Roman" panose="02020603050405020304" pitchFamily="18" charset="0"/>
              </a:rPr>
              <a:t>Занавески, тряпки и газеты должны находиться как можно дальше от плиты;</a:t>
            </a:r>
          </a:p>
          <a:p>
            <a:r>
              <a:rPr lang="ru-RU" sz="1400" b="1" dirty="0">
                <a:latin typeface="Times New Roman" panose="02020603050405020304" pitchFamily="18" charset="0"/>
                <a:cs typeface="Times New Roman" panose="02020603050405020304" pitchFamily="18" charset="0"/>
              </a:rPr>
              <a:t>Не подходите</a:t>
            </a:r>
            <a:r>
              <a:rPr lang="ru-RU" sz="1400" dirty="0">
                <a:latin typeface="Times New Roman" panose="02020603050405020304" pitchFamily="18" charset="0"/>
                <a:cs typeface="Times New Roman" panose="02020603050405020304" pitchFamily="18" charset="0"/>
              </a:rPr>
              <a:t> к газовой плите, если на вас легкая развевающаяся одежда, и тем более </a:t>
            </a:r>
            <a:r>
              <a:rPr lang="ru-RU" sz="1400"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не </a:t>
            </a:r>
            <a:r>
              <a:rPr lang="ru-RU" sz="1400" b="1" dirty="0">
                <a:latin typeface="Times New Roman" panose="02020603050405020304" pitchFamily="18" charset="0"/>
                <a:cs typeface="Times New Roman" panose="02020603050405020304" pitchFamily="18" charset="0"/>
              </a:rPr>
              <a:t>подпускайте</a:t>
            </a:r>
            <a:r>
              <a:rPr lang="ru-RU" sz="1400" dirty="0">
                <a:latin typeface="Times New Roman" panose="02020603050405020304" pitchFamily="18" charset="0"/>
                <a:cs typeface="Times New Roman" panose="02020603050405020304" pitchFamily="18" charset="0"/>
              </a:rPr>
              <a:t> к плите ребенка в такой одежде.</a:t>
            </a:r>
          </a:p>
          <a:p>
            <a:endParaRPr lang="ru-RU" dirty="0"/>
          </a:p>
        </p:txBody>
      </p:sp>
      <p:sp>
        <p:nvSpPr>
          <p:cNvPr id="6" name="Прямоугольник 5"/>
          <p:cNvSpPr/>
          <p:nvPr/>
        </p:nvSpPr>
        <p:spPr>
          <a:xfrm>
            <a:off x="1436083" y="990555"/>
            <a:ext cx="6238696" cy="461665"/>
          </a:xfrm>
          <a:prstGeom prst="rect">
            <a:avLst/>
          </a:prstGeom>
        </p:spPr>
        <p:txBody>
          <a:bodyPr wrap="none">
            <a:spAutoFit/>
          </a:bodyPr>
          <a:lstStyle/>
          <a:p>
            <a:r>
              <a:rPr lang="ru-RU" sz="2400" b="1" dirty="0" smtClean="0">
                <a:solidFill>
                  <a:srgbClr val="FF0000"/>
                </a:solidFill>
                <a:effectLst>
                  <a:outerShdw blurRad="38100" dist="38100" dir="2700000" algn="tl">
                    <a:srgbClr val="000000">
                      <a:alpha val="43137"/>
                    </a:srgbClr>
                  </a:outerShdw>
                </a:effectLst>
              </a:rPr>
              <a:t>Как избежать несчастного случая с ребенком</a:t>
            </a:r>
          </a:p>
        </p:txBody>
      </p:sp>
      <p:sp>
        <p:nvSpPr>
          <p:cNvPr id="13" name="Прямоугольник 12"/>
          <p:cNvSpPr/>
          <p:nvPr/>
        </p:nvSpPr>
        <p:spPr>
          <a:xfrm>
            <a:off x="4080961" y="1769810"/>
            <a:ext cx="5400790" cy="2031325"/>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 комнате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Держите ребенка подальше от печек, каминов и других источников открытого огня;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Калориферы разместите так, чтобы ребенок не мог к ним прикоснуться;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Незанятые удлинители не оставляйте включенными в сеть;</a:t>
            </a:r>
          </a:p>
          <a:p>
            <a:pPr algn="just">
              <a:spcAft>
                <a:spcPts val="0"/>
              </a:spcAft>
            </a:pPr>
            <a:r>
              <a:rPr lang="ru-RU" sz="1400" dirty="0" err="1" smtClean="0">
                <a:effectLst/>
                <a:latin typeface="Times New Roman" panose="02020603050405020304" pitchFamily="18" charset="0"/>
                <a:ea typeface="Times New Roman" panose="02020603050405020304" pitchFamily="18" charset="0"/>
              </a:rPr>
              <a:t>Электророзетки</a:t>
            </a:r>
            <a:r>
              <a:rPr lang="ru-RU" sz="1400" dirty="0" smtClean="0">
                <a:effectLst/>
                <a:latin typeface="Times New Roman" panose="02020603050405020304" pitchFamily="18" charset="0"/>
                <a:ea typeface="Times New Roman" panose="02020603050405020304" pitchFamily="18" charset="0"/>
              </a:rPr>
              <a:t>, тройники должны быть с предохранительными пластинами, не позволяющими ребенку засунуть пальчики в их отверстия.</a:t>
            </a:r>
            <a:endParaRPr lang="ru-RU" sz="1400" dirty="0">
              <a:effectLst/>
              <a:latin typeface="Times New Roman" panose="02020603050405020304" pitchFamily="18" charset="0"/>
              <a:ea typeface="Times New Roman" panose="02020603050405020304" pitchFamily="18" charset="0"/>
            </a:endParaRPr>
          </a:p>
        </p:txBody>
      </p:sp>
      <p:sp>
        <p:nvSpPr>
          <p:cNvPr id="14" name="Прямоугольник 13"/>
          <p:cNvSpPr/>
          <p:nvPr/>
        </p:nvSpPr>
        <p:spPr>
          <a:xfrm>
            <a:off x="4123426" y="3805358"/>
            <a:ext cx="5564271" cy="2308324"/>
          </a:xfrm>
          <a:prstGeom prst="rect">
            <a:avLst/>
          </a:prstGeom>
        </p:spPr>
        <p:txBody>
          <a:bodyPr wrap="square">
            <a:spAutoFit/>
          </a:bodyPr>
          <a:lstStyle/>
          <a:p>
            <a:pPr algn="just">
              <a:spcAft>
                <a:spcPts val="0"/>
              </a:spcAft>
            </a:pPr>
            <a:r>
              <a:rPr lang="ru-RU" sz="1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 ожоге</a:t>
            </a:r>
          </a:p>
          <a:p>
            <a:pPr algn="just">
              <a:spcAft>
                <a:spcPts val="0"/>
              </a:spcAft>
            </a:pPr>
            <a:r>
              <a:rPr lang="ru-RU" sz="1400" dirty="0" smtClean="0">
                <a:effectLst/>
                <a:latin typeface="Times New Roman" panose="02020603050405020304" pitchFamily="18" charset="0"/>
                <a:ea typeface="Times New Roman" panose="02020603050405020304" pitchFamily="18" charset="0"/>
              </a:rPr>
              <a:t>Как можно скорее погрузите обожженное место в чистую холодную воду;</a:t>
            </a:r>
          </a:p>
          <a:p>
            <a:pPr algn="just">
              <a:spcAft>
                <a:spcPts val="0"/>
              </a:spcAft>
            </a:pPr>
            <a:r>
              <a:rPr lang="ru-RU" sz="1400" dirty="0" smtClean="0">
                <a:effectLst/>
                <a:latin typeface="Times New Roman" panose="02020603050405020304" pitchFamily="18" charset="0"/>
                <a:ea typeface="Times New Roman" panose="02020603050405020304" pitchFamily="18" charset="0"/>
              </a:rPr>
              <a:t>Вызовите скорую помощь (телефон 03);</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огонь охватил одежду ребенка, накройте его покрывалом, </a:t>
            </a:r>
            <a:r>
              <a:rPr lang="ru-RU" sz="1400" dirty="0" smtClean="0">
                <a:solidFill>
                  <a:srgbClr val="FF0000"/>
                </a:solidFill>
                <a:effectLst/>
                <a:latin typeface="Times New Roman" panose="02020603050405020304" pitchFamily="18" charset="0"/>
                <a:ea typeface="Times New Roman" panose="02020603050405020304" pitchFamily="18" charset="0"/>
              </a:rPr>
              <a:t>кроме</a:t>
            </a:r>
            <a:r>
              <a:rPr lang="ru-RU" sz="1400" dirty="0" smtClean="0">
                <a:effectLst/>
                <a:latin typeface="Times New Roman" panose="02020603050405020304" pitchFamily="18" charset="0"/>
                <a:ea typeface="Times New Roman" panose="02020603050405020304" pitchFamily="18" charset="0"/>
              </a:rPr>
              <a:t> </a:t>
            </a:r>
            <a:r>
              <a:rPr lang="ru-RU" sz="1400" dirty="0" smtClean="0">
                <a:solidFill>
                  <a:srgbClr val="FF0000"/>
                </a:solidFill>
                <a:effectLst/>
                <a:latin typeface="Times New Roman" panose="02020603050405020304" pitchFamily="18" charset="0"/>
                <a:ea typeface="Times New Roman" panose="02020603050405020304" pitchFamily="18" charset="0"/>
              </a:rPr>
              <a:t>головы</a:t>
            </a:r>
            <a:r>
              <a:rPr lang="ru-RU" sz="1400" dirty="0" smtClean="0">
                <a:effectLst/>
                <a:latin typeface="Times New Roman" panose="02020603050405020304" pitchFamily="18" charset="0"/>
                <a:ea typeface="Times New Roman" panose="02020603050405020304" pitchFamily="18" charset="0"/>
              </a:rPr>
              <a:t>, чтобы погасить пламя;</a:t>
            </a:r>
          </a:p>
          <a:p>
            <a:pPr algn="just">
              <a:spcAft>
                <a:spcPts val="0"/>
              </a:spcAft>
            </a:pPr>
            <a:r>
              <a:rPr lang="ru-RU" sz="1400" dirty="0" smtClean="0">
                <a:effectLst/>
                <a:latin typeface="Times New Roman" panose="02020603050405020304" pitchFamily="18" charset="0"/>
                <a:ea typeface="Times New Roman" panose="02020603050405020304" pitchFamily="18" charset="0"/>
              </a:rPr>
              <a:t>Ни в коем случае ничем самостоятельно  не смазывайте место ожога;</a:t>
            </a:r>
          </a:p>
          <a:p>
            <a:pPr algn="just">
              <a:spcAft>
                <a:spcPts val="0"/>
              </a:spcAft>
            </a:pPr>
            <a:r>
              <a:rPr lang="ru-RU" sz="1400" dirty="0" smtClean="0">
                <a:effectLst/>
                <a:latin typeface="Times New Roman" panose="02020603050405020304" pitchFamily="18" charset="0"/>
                <a:ea typeface="Times New Roman" panose="02020603050405020304" pitchFamily="18" charset="0"/>
              </a:rPr>
              <a:t>Если к ожогу прилипла одежда, ни в коем случае не пытайтесь ее оторвать</a:t>
            </a:r>
          </a:p>
          <a:p>
            <a:pPr>
              <a:spcAft>
                <a:spcPts val="0"/>
              </a:spcAft>
            </a:pPr>
            <a:r>
              <a:rPr lang="ru-RU" dirty="0" smtClean="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
        <p:nvSpPr>
          <p:cNvPr id="15" name="WordArt 3"/>
          <p:cNvSpPr>
            <a:spLocks noChangeArrowheads="1" noChangeShapeType="1" noTextEdit="1"/>
          </p:cNvSpPr>
          <p:nvPr/>
        </p:nvSpPr>
        <p:spPr bwMode="auto">
          <a:xfrm>
            <a:off x="304800" y="5954236"/>
            <a:ext cx="6278530" cy="742051"/>
          </a:xfrm>
          <a:prstGeom prst="rect">
            <a:avLst/>
          </a:prstGeom>
        </p:spPr>
        <p:txBody>
          <a:bodyPr wrap="none" fromWordArt="1">
            <a:prstTxWarp prst="textPlain">
              <a:avLst>
                <a:gd name="adj" fmla="val 50000"/>
              </a:avLst>
            </a:prstTxWarp>
          </a:bodyPr>
          <a:lstStyle/>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Ваш ребенок не столько слушает вас, сколько на вас смотрит: </a:t>
            </a:r>
          </a:p>
          <a:p>
            <a:pPr algn="ctr" rtl="0">
              <a:buNone/>
            </a:pPr>
            <a:r>
              <a:rPr lang="ru-RU" sz="1400" i="1" kern="10" spc="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он скорее последует вашему примеру, чем  вашему  совету</a:t>
            </a:r>
            <a:endParaRPr lang="ru-RU" sz="1400" i="1" kern="10" spc="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41970" y="137803"/>
            <a:ext cx="8422160" cy="830997"/>
          </a:xfrm>
          <a:prstGeom prst="rect">
            <a:avLst/>
          </a:prstGeom>
        </p:spPr>
        <p:txBody>
          <a:bodyPr wrap="square">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по 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spTree>
    <p:extLst>
      <p:ext uri="{BB962C8B-B14F-4D97-AF65-F5344CB8AC3E}">
        <p14:creationId xmlns:p14="http://schemas.microsoft.com/office/powerpoint/2010/main" val="105863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8"/>
          <p:cNvGraphicFramePr>
            <a:graphicFrameLocks noChangeAspect="1"/>
          </p:cNvGraphicFramePr>
          <p:nvPr>
            <p:extLst>
              <p:ext uri="{D42A27DB-BD31-4B8C-83A1-F6EECF244321}">
                <p14:modId xmlns:p14="http://schemas.microsoft.com/office/powerpoint/2010/main" val="777583092"/>
              </p:ext>
            </p:extLst>
          </p:nvPr>
        </p:nvGraphicFramePr>
        <p:xfrm>
          <a:off x="77820" y="79677"/>
          <a:ext cx="1429067" cy="1039582"/>
        </p:xfrm>
        <a:graphic>
          <a:graphicData uri="http://schemas.openxmlformats.org/presentationml/2006/ole">
            <mc:AlternateContent xmlns:mc="http://schemas.openxmlformats.org/markup-compatibility/2006">
              <mc:Choice xmlns:v="urn:schemas-microsoft-com:vml" Requires="v">
                <p:oleObj spid="_x0000_s8206" name="Документ" r:id="rId3" imgW="2445480" imgH="1882800" progId="Word.Document.8">
                  <p:embed/>
                </p:oleObj>
              </mc:Choice>
              <mc:Fallback>
                <p:oleObj name="Документ" r:id="rId3" imgW="2445480" imgH="1882800" progId="Word.Document.8">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20" y="79677"/>
                        <a:ext cx="1429067" cy="1039582"/>
                      </a:xfrm>
                      <a:prstGeom prst="rect">
                        <a:avLst/>
                      </a:prstGeom>
                      <a:gradFill rotWithShape="0">
                        <a:gsLst>
                          <a:gs pos="0">
                            <a:srgbClr val="FFFFFF"/>
                          </a:gs>
                          <a:gs pos="35001">
                            <a:srgbClr val="FFFFFF"/>
                          </a:gs>
                          <a:gs pos="100000">
                            <a:srgbClr val="FFC000"/>
                          </a:gs>
                        </a:gsLst>
                        <a:path path="shape">
                          <a:fillToRect l="50000" t="-80000" r="50000" b="180000"/>
                        </a:path>
                      </a:gradFill>
                    </p:spPr>
                  </p:pic>
                </p:oleObj>
              </mc:Fallback>
            </mc:AlternateContent>
          </a:graphicData>
        </a:graphic>
      </p:graphicFrame>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3196" y="2969303"/>
            <a:ext cx="4662804" cy="3482712"/>
          </a:xfrm>
          <a:prstGeom prst="rect">
            <a:avLst/>
          </a:prstGeom>
          <a:effectLst>
            <a:softEdge rad="317500"/>
          </a:effectLst>
        </p:spPr>
      </p:pic>
      <p:sp>
        <p:nvSpPr>
          <p:cNvPr id="7" name="Прямоугольник 6"/>
          <p:cNvSpPr/>
          <p:nvPr/>
        </p:nvSpPr>
        <p:spPr>
          <a:xfrm>
            <a:off x="160922" y="3101108"/>
            <a:ext cx="5243100" cy="3154710"/>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когда есть возможность выйти из горящей квартиры</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Уходи как можно скорее. Ничего не ищи и не собирай вещи. </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Предупреди всех в квартире и соседей о пожаре.</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Не входи в лифт! По лифтовым шахтам быстро распространяются огонь и дым.</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помещение задымлено, то пробирайся к выходу на четвереньках или ползком. Держи голову приподнятой на 30 см от пола. В этом пространстве в воздухе наименьшее содержание ядовитых веществ.</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Продвигаясь к выходу, плотно закрывай за собой двери. Таким образом ты задержишь распространение огня на 10—15 мин.</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Если очень трудно дышать и слезятся глаза, то накройся мокрой многослойной хлопковой тряпкой.</a:t>
            </a:r>
          </a:p>
          <a:p>
            <a:pPr algn="just"/>
            <a:r>
              <a:rPr lang="ru-RU" sz="1300" dirty="0" smtClean="0">
                <a:solidFill>
                  <a:srgbClr val="000000"/>
                </a:solidFill>
                <a:latin typeface="Times New Roman" panose="02020603050405020304" pitchFamily="18" charset="0"/>
                <a:cs typeface="Times New Roman" panose="02020603050405020304" pitchFamily="18" charset="0"/>
              </a:rPr>
              <a:t>Вызови пожарную охрану (тел. 01, сотовый 112).</a:t>
            </a:r>
          </a:p>
          <a:p>
            <a:pPr algn="just"/>
            <a:endParaRPr lang="ru-RU" sz="1300" b="0" i="0" dirty="0" smtClean="0">
              <a:solidFill>
                <a:srgbClr val="00000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60922" y="1181797"/>
            <a:ext cx="9366420" cy="1908215"/>
          </a:xfrm>
          <a:prstGeom prst="rect">
            <a:avLst/>
          </a:prstGeom>
        </p:spPr>
        <p:txBody>
          <a:bodyPr wrap="square">
            <a:spAutoFit/>
          </a:bodyPr>
          <a:lstStyle/>
          <a:p>
            <a:r>
              <a:rPr lang="ru-RU" sz="1500" b="1" i="0" dirty="0" smtClean="0">
                <a:solidFill>
                  <a:srgbClr val="375E93"/>
                </a:solidFill>
                <a:effectLst/>
                <a:latin typeface="Times New Roman" panose="02020603050405020304" pitchFamily="18" charset="0"/>
                <a:cs typeface="Times New Roman" panose="02020603050405020304" pitchFamily="18" charset="0"/>
              </a:rPr>
              <a:t>Как действовать при пожаре, если ребенок в горящем здании, а дым и пламя не позволяют выйти наружу</a:t>
            </a:r>
          </a:p>
          <a:p>
            <a:pPr algn="just"/>
            <a:r>
              <a:rPr lang="ru-RU" sz="1300" b="0" i="0" dirty="0" smtClean="0">
                <a:solidFill>
                  <a:srgbClr val="000000"/>
                </a:solidFill>
                <a:effectLst/>
                <a:latin typeface="Times New Roman" panose="02020603050405020304" pitchFamily="18" charset="0"/>
                <a:cs typeface="Times New Roman" panose="02020603050405020304" pitchFamily="18" charset="0"/>
              </a:rPr>
              <a:t>Плотно закрой входную дверь, а все щели заткни мокрыми полотенцами. Закрой все окна и вентиляционные отверстия в квартире (на кухне, в ванной, в туалете).</a:t>
            </a:r>
          </a:p>
          <a:p>
            <a:pPr algn="just"/>
            <a:r>
              <a:rPr lang="ru-RU" sz="1300" dirty="0">
                <a:solidFill>
                  <a:srgbClr val="000000"/>
                </a:solidFill>
                <a:latin typeface="Times New Roman" panose="02020603050405020304" pitchFamily="18" charset="0"/>
                <a:cs typeface="Times New Roman" panose="02020603050405020304" pitchFamily="18" charset="0"/>
              </a:rPr>
              <a:t>Н</a:t>
            </a:r>
            <a:r>
              <a:rPr lang="ru-RU" sz="1300" b="0" i="0" dirty="0" smtClean="0">
                <a:solidFill>
                  <a:srgbClr val="000000"/>
                </a:solidFill>
                <a:effectLst/>
                <a:latin typeface="Times New Roman" panose="02020603050405020304" pitchFamily="18" charset="0"/>
                <a:cs typeface="Times New Roman" panose="02020603050405020304" pitchFamily="18" charset="0"/>
              </a:rPr>
              <a:t>аполни ванную водой. Постоянно смачивай водой двери, полы, особенно в коридоре.</a:t>
            </a:r>
          </a:p>
          <a:p>
            <a:pPr algn="just"/>
            <a:r>
              <a:rPr lang="ru-RU" sz="1300" dirty="0" smtClean="0">
                <a:solidFill>
                  <a:srgbClr val="000000"/>
                </a:solidFill>
                <a:latin typeface="Times New Roman" panose="02020603050405020304" pitchFamily="18" charset="0"/>
                <a:cs typeface="Times New Roman" panose="02020603050405020304" pitchFamily="18" charset="0"/>
              </a:rPr>
              <a:t>П</a:t>
            </a:r>
            <a:r>
              <a:rPr lang="ru-RU" sz="1300" b="0" i="0" dirty="0" smtClean="0">
                <a:solidFill>
                  <a:srgbClr val="000000"/>
                </a:solidFill>
                <a:effectLst/>
                <a:latin typeface="Times New Roman" panose="02020603050405020304" pitchFamily="18" charset="0"/>
                <a:cs typeface="Times New Roman" panose="02020603050405020304" pitchFamily="18" charset="0"/>
              </a:rPr>
              <a:t>озвони по номеру «01, с сотового 112» и укажи адрес пожара, свое местонахождение, сообщи, что вы не можешь выйти из квартиры, так как выход отрезан огнем.</a:t>
            </a:r>
          </a:p>
          <a:p>
            <a:pPr algn="just"/>
            <a:r>
              <a:rPr lang="ru-RU" sz="1300" dirty="0">
                <a:solidFill>
                  <a:srgbClr val="000000"/>
                </a:solidFill>
                <a:latin typeface="Times New Roman" panose="02020603050405020304" pitchFamily="18" charset="0"/>
                <a:cs typeface="Times New Roman" panose="02020603050405020304" pitchFamily="18" charset="0"/>
              </a:rPr>
              <a:t>Б</a:t>
            </a:r>
            <a:r>
              <a:rPr lang="ru-RU" sz="1300" b="0" i="0" dirty="0" smtClean="0">
                <a:solidFill>
                  <a:srgbClr val="000000"/>
                </a:solidFill>
                <a:effectLst/>
                <a:latin typeface="Times New Roman" panose="02020603050405020304" pitchFamily="18" charset="0"/>
                <a:cs typeface="Times New Roman" panose="02020603050405020304" pitchFamily="18" charset="0"/>
              </a:rPr>
              <a:t>ез крайней необходимости не открывай окно и не разбивайте его, иначе дым заполнит всю квартиру и нечем будет дышать.</a:t>
            </a:r>
          </a:p>
          <a:p>
            <a:pPr algn="just"/>
            <a:r>
              <a:rPr lang="ru-RU" sz="1300" dirty="0">
                <a:solidFill>
                  <a:srgbClr val="000000"/>
                </a:solidFill>
                <a:latin typeface="Times New Roman" panose="02020603050405020304" pitchFamily="18" charset="0"/>
                <a:cs typeface="Times New Roman" panose="02020603050405020304" pitchFamily="18" charset="0"/>
              </a:rPr>
              <a:t>Е</a:t>
            </a:r>
            <a:r>
              <a:rPr lang="ru-RU" sz="1300" b="0" i="0" dirty="0" smtClean="0">
                <a:solidFill>
                  <a:srgbClr val="000000"/>
                </a:solidFill>
                <a:effectLst/>
                <a:latin typeface="Times New Roman" panose="02020603050405020304" pitchFamily="18" charset="0"/>
                <a:cs typeface="Times New Roman" panose="02020603050405020304" pitchFamily="18" charset="0"/>
              </a:rPr>
              <a:t>сли квартира с лоджией или балконом, то выйди на них, плотно закрой за собой дверь и встань за простенок. Постарайся привлечь к себе внимание людей на улице. </a:t>
            </a:r>
            <a:r>
              <a:rPr lang="ru-RU" sz="1300" b="1" i="0" dirty="0" smtClean="0">
                <a:solidFill>
                  <a:srgbClr val="FF0000"/>
                </a:solidFill>
                <a:effectLst/>
                <a:latin typeface="Times New Roman" panose="02020603050405020304" pitchFamily="18" charset="0"/>
                <a:cs typeface="Times New Roman" panose="02020603050405020304" pitchFamily="18" charset="0"/>
              </a:rPr>
              <a:t>Тебя обязательно спасут!</a:t>
            </a:r>
          </a:p>
        </p:txBody>
      </p:sp>
      <p:sp>
        <p:nvSpPr>
          <p:cNvPr id="9" name="Прямоугольник 8"/>
          <p:cNvSpPr/>
          <p:nvPr/>
        </p:nvSpPr>
        <p:spPr>
          <a:xfrm>
            <a:off x="225511" y="6104201"/>
            <a:ext cx="9462186" cy="553998"/>
          </a:xfrm>
          <a:prstGeom prst="rect">
            <a:avLst/>
          </a:prstGeom>
        </p:spPr>
        <p:txBody>
          <a:bodyPr wrap="square">
            <a:spAutoFit/>
          </a:bodyPr>
          <a:lstStyle/>
          <a:p>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Отойди от горящего дома на безопасное расстояние.</a:t>
            </a:r>
          </a:p>
          <a:p>
            <a:r>
              <a:rPr lang="ru-RU" sz="1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улице </a:t>
            </a:r>
            <a:r>
              <a:rPr lang="ru-RU" sz="1500" b="1" i="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прячься, взрослые будут тебя искать и подумают, что ты остался в горящем помещении</a:t>
            </a:r>
            <a:endParaRPr lang="ru-RU" sz="15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05971" y="137803"/>
            <a:ext cx="9381725" cy="830997"/>
          </a:xfrm>
          <a:prstGeom prst="rect">
            <a:avLst/>
          </a:prstGeom>
        </p:spPr>
        <p:txBody>
          <a:bodyPr wrap="square">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a:t>
            </a:r>
            <a:r>
              <a:rPr lang="ru-RU" sz="2400" b="1" dirty="0" smtClean="0">
                <a:ln w="12700">
                  <a:solidFill>
                    <a:srgbClr val="FF0000"/>
                  </a:solidFill>
                  <a:prstDash val="solid"/>
                </a:ln>
                <a:solidFill>
                  <a:srgbClr val="FF0000"/>
                </a:solidFill>
                <a:effectLst>
                  <a:outerShdw dist="38100" dir="2640000" algn="bl" rotWithShape="0">
                    <a:schemeClr val="accent1"/>
                  </a:outerShdw>
                </a:effectLst>
              </a:rPr>
              <a:t>по </a:t>
            </a:r>
            <a:r>
              <a:rPr lang="ru-RU" sz="2400" b="1" dirty="0">
                <a:ln w="12700">
                  <a:solidFill>
                    <a:srgbClr val="FF0000"/>
                  </a:solidFill>
                  <a:prstDash val="solid"/>
                </a:ln>
                <a:solidFill>
                  <a:srgbClr val="FF0000"/>
                </a:solidFill>
                <a:effectLst>
                  <a:outerShdw dist="38100" dir="2640000" algn="bl" rotWithShape="0">
                    <a:schemeClr val="accent1"/>
                  </a:outerShdw>
                </a:effectLst>
              </a:rPr>
              <a:t>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spTree>
    <p:extLst>
      <p:ext uri="{BB962C8B-B14F-4D97-AF65-F5344CB8AC3E}">
        <p14:creationId xmlns:p14="http://schemas.microsoft.com/office/powerpoint/2010/main" val="185910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681320018"/>
              </p:ext>
            </p:extLst>
          </p:nvPr>
        </p:nvGraphicFramePr>
        <p:xfrm>
          <a:off x="148282" y="76129"/>
          <a:ext cx="1429067" cy="1039582"/>
        </p:xfrm>
        <a:graphic>
          <a:graphicData uri="http://schemas.openxmlformats.org/presentationml/2006/ole">
            <mc:AlternateContent xmlns:mc="http://schemas.openxmlformats.org/markup-compatibility/2006">
              <mc:Choice xmlns:v="urn:schemas-microsoft-com:vml" Requires="v">
                <p:oleObj spid="_x0000_s5137" name="Документ" r:id="rId3" imgW="2445480" imgH="1882800" progId="Word.Document.8">
                  <p:embed/>
                </p:oleObj>
              </mc:Choice>
              <mc:Fallback>
                <p:oleObj name="Документ" r:id="rId3" imgW="2445480" imgH="1882800" progId="Word.Document.8">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82" y="76129"/>
                        <a:ext cx="1429067" cy="1039582"/>
                      </a:xfrm>
                      <a:prstGeom prst="rect">
                        <a:avLst/>
                      </a:prstGeom>
                      <a:gradFill rotWithShape="0">
                        <a:gsLst>
                          <a:gs pos="0">
                            <a:srgbClr val="FFFFFF"/>
                          </a:gs>
                          <a:gs pos="35001">
                            <a:srgbClr val="FFFFFF"/>
                          </a:gs>
                          <a:gs pos="100000">
                            <a:srgbClr val="FFC000"/>
                          </a:gs>
                        </a:gsLst>
                        <a:path path="shape">
                          <a:fillToRect l="50000" t="-80000" r="50000" b="180000"/>
                        </a:path>
                      </a:gradFill>
                    </p:spPr>
                  </p:pic>
                </p:oleObj>
              </mc:Fallback>
            </mc:AlternateContent>
          </a:graphicData>
        </a:graphic>
      </p:graphicFrame>
      <p:sp>
        <p:nvSpPr>
          <p:cNvPr id="3" name="Прямоугольник 2"/>
          <p:cNvSpPr/>
          <p:nvPr/>
        </p:nvSpPr>
        <p:spPr>
          <a:xfrm>
            <a:off x="90617" y="3352236"/>
            <a:ext cx="9489987" cy="3323987"/>
          </a:xfrm>
          <a:prstGeom prst="rect">
            <a:avLst/>
          </a:prstGeom>
        </p:spPr>
        <p:txBody>
          <a:bodyPr wrap="square">
            <a:spAutoFit/>
          </a:bodyPr>
          <a:lstStyle/>
          <a:p>
            <a:pPr algn="ctr">
              <a:defRPr/>
            </a:pPr>
            <a:r>
              <a:rPr lang="ru-RU" sz="1500" b="1" dirty="0">
                <a:solidFill>
                  <a:srgbClr val="FF3300"/>
                </a:solidFill>
                <a:effectLst>
                  <a:outerShdw blurRad="38100" dist="38100" dir="2700000" algn="tl">
                    <a:srgbClr val="C0C0C0"/>
                  </a:outerShdw>
                </a:effectLst>
                <a:latin typeface="Arial" charset="0"/>
              </a:rPr>
              <a:t> </a:t>
            </a:r>
            <a:endParaRPr lang="ru-RU" sz="1500" b="1" dirty="0">
              <a:effectLst>
                <a:outerShdw blurRad="38100" dist="38100" dir="2700000" algn="tl">
                  <a:srgbClr val="C0C0C0"/>
                </a:outerShdw>
              </a:effectLst>
              <a:latin typeface="Arial" charset="0"/>
            </a:endParaRPr>
          </a:p>
          <a:p>
            <a:pPr algn="ctr">
              <a:defRPr/>
            </a:pPr>
            <a:r>
              <a:rPr lang="ru-RU" sz="1500" b="1" dirty="0">
                <a:solidFill>
                  <a:srgbClr val="0000FF"/>
                </a:solidFill>
                <a:effectLst>
                  <a:outerShdw blurRad="38100" dist="38100" dir="2700000" algn="tl">
                    <a:srgbClr val="C0C0C0"/>
                  </a:outerShdw>
                </a:effectLst>
                <a:latin typeface="Arial" charset="0"/>
              </a:rPr>
              <a:t>Если возгорание произошло недавно или на ваших глазах, огонь можно залить водой из ближайшего водоема или засыпать землей.</a:t>
            </a:r>
            <a:r>
              <a:rPr lang="ru-RU" sz="1500" dirty="0">
                <a:latin typeface="Arial" charset="0"/>
              </a:rPr>
              <a:t> </a:t>
            </a:r>
            <a:r>
              <a:rPr lang="ru-RU" sz="1500" dirty="0" smtClean="0">
                <a:latin typeface="Arial" charset="0"/>
              </a:rPr>
              <a:t> Можно </a:t>
            </a:r>
            <a:r>
              <a:rPr lang="ru-RU" sz="1500" dirty="0">
                <a:latin typeface="Arial" charset="0"/>
              </a:rPr>
              <a:t>использовать для тушения пожара пучки мокрых веток от деревьев лиственных пород или деревца длиной 1,5-2 метра, мокрую одежду. </a:t>
            </a:r>
            <a:r>
              <a:rPr lang="ru-RU" sz="1500" dirty="0" smtClean="0">
                <a:latin typeface="Arial" charset="0"/>
              </a:rPr>
              <a:t>                             Наносите </a:t>
            </a:r>
            <a:r>
              <a:rPr lang="ru-RU" sz="1500" dirty="0">
                <a:latin typeface="Arial" charset="0"/>
              </a:rPr>
              <a:t>скользящие удары по кромке огня, в сторону очага пожара, стоять следует сбоку от огня.  Затаптывайте небольшой огонь, не давая ему перекинуться на стволы деревьев. Потушив небольшой пожар, не уходите, пока не убедитесь, что огонь не разгорится снова. Если в огне оказалась автомобильная техника, отойдите подальше, чтобы не пострадать от взрыва баков с горючим. </a:t>
            </a:r>
          </a:p>
          <a:p>
            <a:pPr algn="ctr">
              <a:defRPr/>
            </a:pPr>
            <a:r>
              <a:rPr lang="ru-RU" sz="1500" dirty="0">
                <a:latin typeface="Arial" charset="0"/>
              </a:rPr>
              <a:t> Если пожар застал  вас  на торфянике, внимательно осматривайте и ощупывайте перед собой дорогу шестом или палкой. При горении торфяников горячая земля и идущий из под неё дым, показывают, что пожар ушел под землю, торф выгорая изнутри, образует пустоты, в которые можно провалиться. </a:t>
            </a:r>
          </a:p>
          <a:p>
            <a:pPr algn="ctr">
              <a:defRPr/>
            </a:pPr>
            <a:endParaRPr lang="ru-RU" sz="1500" b="1" dirty="0" smtClean="0">
              <a:solidFill>
                <a:srgbClr val="0000FF"/>
              </a:solidFill>
              <a:effectLst>
                <a:outerShdw blurRad="38100" dist="38100" dir="2700000" algn="tl">
                  <a:srgbClr val="C0C0C0"/>
                </a:outerShdw>
              </a:effectLst>
              <a:latin typeface="Arial" charset="0"/>
            </a:endParaRPr>
          </a:p>
          <a:p>
            <a:pPr algn="ctr">
              <a:defRPr/>
            </a:pPr>
            <a:r>
              <a:rPr lang="ru-RU" sz="1500" b="1" dirty="0" smtClean="0">
                <a:solidFill>
                  <a:srgbClr val="0000FF"/>
                </a:solidFill>
                <a:effectLst>
                  <a:outerShdw blurRad="38100" dist="38100" dir="2700000" algn="tl">
                    <a:srgbClr val="C0C0C0"/>
                  </a:outerShdw>
                </a:effectLst>
                <a:latin typeface="Arial" charset="0"/>
              </a:rPr>
              <a:t>Торфяной </a:t>
            </a:r>
            <a:r>
              <a:rPr lang="ru-RU" sz="1500" b="1" dirty="0">
                <a:solidFill>
                  <a:srgbClr val="0000FF"/>
                </a:solidFill>
                <a:effectLst>
                  <a:outerShdw blurRad="38100" dist="38100" dir="2700000" algn="tl">
                    <a:srgbClr val="C0C0C0"/>
                  </a:outerShdw>
                </a:effectLst>
                <a:latin typeface="Arial" charset="0"/>
              </a:rPr>
              <a:t>пожар невозможно потушить своими силами, </a:t>
            </a:r>
            <a:r>
              <a:rPr lang="ru-RU" sz="1500" b="1" dirty="0" smtClean="0">
                <a:solidFill>
                  <a:srgbClr val="0000FF"/>
                </a:solidFill>
                <a:effectLst>
                  <a:outerShdw blurRad="38100" dist="38100" dir="2700000" algn="tl">
                    <a:srgbClr val="C0C0C0"/>
                  </a:outerShdw>
                </a:effectLst>
                <a:latin typeface="Arial" charset="0"/>
              </a:rPr>
              <a:t>                                                                                    для </a:t>
            </a:r>
            <a:r>
              <a:rPr lang="ru-RU" sz="1500" b="1" dirty="0">
                <a:solidFill>
                  <a:srgbClr val="0000FF"/>
                </a:solidFill>
                <a:effectLst>
                  <a:outerShdw blurRad="38100" dist="38100" dir="2700000" algn="tl">
                    <a:srgbClr val="C0C0C0"/>
                  </a:outerShdw>
                </a:effectLst>
                <a:latin typeface="Arial" charset="0"/>
              </a:rPr>
              <a:t>этого необходима специальная </a:t>
            </a:r>
            <a:r>
              <a:rPr lang="ru-RU" sz="1500" b="1" dirty="0" smtClean="0">
                <a:solidFill>
                  <a:srgbClr val="0000FF"/>
                </a:solidFill>
                <a:effectLst>
                  <a:outerShdw blurRad="38100" dist="38100" dir="2700000" algn="tl">
                    <a:srgbClr val="C0C0C0"/>
                  </a:outerShdw>
                </a:effectLst>
                <a:latin typeface="Arial" charset="0"/>
              </a:rPr>
              <a:t>техника  </a:t>
            </a:r>
            <a:endParaRPr lang="ru-RU" sz="1500" dirty="0"/>
          </a:p>
        </p:txBody>
      </p:sp>
      <p:sp>
        <p:nvSpPr>
          <p:cNvPr id="4" name="Прямоугольник 3"/>
          <p:cNvSpPr/>
          <p:nvPr/>
        </p:nvSpPr>
        <p:spPr>
          <a:xfrm>
            <a:off x="0" y="1186692"/>
            <a:ext cx="6782830" cy="2308324"/>
          </a:xfrm>
          <a:prstGeom prst="rect">
            <a:avLst/>
          </a:prstGeom>
        </p:spPr>
        <p:txBody>
          <a:bodyPr wrap="square">
            <a:spAutoFit/>
          </a:bodyPr>
          <a:lstStyle/>
          <a:p>
            <a:pPr algn="ctr">
              <a:defRPr/>
            </a:pPr>
            <a:r>
              <a:rPr lang="ru-RU" sz="2200" b="1" dirty="0">
                <a:solidFill>
                  <a:srgbClr val="FF3300"/>
                </a:solidFill>
                <a:effectLst>
                  <a:outerShdw blurRad="38100" dist="38100" dir="2700000" algn="tl">
                    <a:srgbClr val="C0C0C0"/>
                  </a:outerShdw>
                </a:effectLst>
                <a:latin typeface="Arial" charset="0"/>
              </a:rPr>
              <a:t>Правила поведения  </a:t>
            </a:r>
            <a:r>
              <a:rPr lang="ru-RU" sz="2200" b="1" dirty="0" smtClean="0">
                <a:solidFill>
                  <a:srgbClr val="FF3300"/>
                </a:solidFill>
                <a:effectLst>
                  <a:outerShdw blurRad="38100" dist="38100" dir="2700000" algn="tl">
                    <a:srgbClr val="C0C0C0"/>
                  </a:outerShdw>
                </a:effectLst>
                <a:latin typeface="Arial" charset="0"/>
              </a:rPr>
              <a:t>                                                                          в </a:t>
            </a:r>
            <a:r>
              <a:rPr lang="ru-RU" sz="2200" b="1" dirty="0">
                <a:solidFill>
                  <a:srgbClr val="FF3300"/>
                </a:solidFill>
                <a:effectLst>
                  <a:outerShdw blurRad="38100" dist="38100" dir="2700000" algn="tl">
                    <a:srgbClr val="C0C0C0"/>
                  </a:outerShdw>
                </a:effectLst>
                <a:latin typeface="Arial" charset="0"/>
              </a:rPr>
              <a:t>случае возникновения лесного </a:t>
            </a:r>
            <a:r>
              <a:rPr lang="ru-RU" sz="2200" b="1" dirty="0" smtClean="0">
                <a:solidFill>
                  <a:srgbClr val="FF3300"/>
                </a:solidFill>
                <a:effectLst>
                  <a:outerShdw blurRad="38100" dist="38100" dir="2700000" algn="tl">
                    <a:srgbClr val="C0C0C0"/>
                  </a:outerShdw>
                </a:effectLst>
                <a:latin typeface="Arial" charset="0"/>
              </a:rPr>
              <a:t>пожара</a:t>
            </a:r>
            <a:endParaRPr lang="ru-RU" sz="2200" b="1" dirty="0">
              <a:solidFill>
                <a:srgbClr val="FF3300"/>
              </a:solidFill>
              <a:effectLst>
                <a:outerShdw blurRad="38100" dist="38100" dir="2700000" algn="tl">
                  <a:srgbClr val="C0C0C0"/>
                </a:outerShdw>
              </a:effectLst>
              <a:latin typeface="Arial" charset="0"/>
            </a:endParaRPr>
          </a:p>
          <a:p>
            <a:pPr algn="ctr">
              <a:defRPr/>
            </a:pPr>
            <a:endParaRPr lang="ru-RU" sz="1400" b="1" dirty="0">
              <a:solidFill>
                <a:srgbClr val="FF3300"/>
              </a:solidFill>
              <a:effectLst>
                <a:outerShdw blurRad="38100" dist="38100" dir="2700000" algn="tl">
                  <a:srgbClr val="C0C0C0"/>
                </a:outerShdw>
              </a:effectLst>
              <a:latin typeface="Arial" charset="0"/>
            </a:endParaRPr>
          </a:p>
          <a:p>
            <a:pPr algn="ctr">
              <a:defRPr/>
            </a:pPr>
            <a:r>
              <a:rPr lang="ru-RU" sz="1400" dirty="0">
                <a:latin typeface="Arial" charset="0"/>
              </a:rPr>
              <a:t>Почувствовав запах дыма, определите, в какой стороне источник пожара </a:t>
            </a:r>
            <a:r>
              <a:rPr lang="ru-RU" sz="1400" dirty="0" smtClean="0">
                <a:latin typeface="Arial" charset="0"/>
              </a:rPr>
              <a:t>                    и </a:t>
            </a:r>
            <a:r>
              <a:rPr lang="ru-RU" sz="1400" dirty="0">
                <a:latin typeface="Arial" charset="0"/>
              </a:rPr>
              <a:t>двигайтесь </a:t>
            </a:r>
            <a:r>
              <a:rPr lang="ru-RU" sz="1600" b="1" dirty="0">
                <a:latin typeface="Arial" charset="0"/>
              </a:rPr>
              <a:t>против ветра, укрыв голову и лицо одеждой</a:t>
            </a:r>
            <a:r>
              <a:rPr lang="ru-RU" sz="1400" dirty="0">
                <a:latin typeface="Arial" charset="0"/>
              </a:rPr>
              <a:t>.</a:t>
            </a:r>
          </a:p>
          <a:p>
            <a:pPr algn="ctr">
              <a:defRPr/>
            </a:pPr>
            <a:r>
              <a:rPr lang="ru-RU" sz="1400" dirty="0">
                <a:latin typeface="Arial" charset="0"/>
              </a:rPr>
              <a:t> Выходить следует на открытые пространства – поляны, дороги, реки и участки негустого лиственного леса. </a:t>
            </a:r>
          </a:p>
          <a:p>
            <a:pPr algn="ctr">
              <a:defRPr/>
            </a:pPr>
            <a:r>
              <a:rPr lang="ru-RU" sz="1400" dirty="0">
                <a:latin typeface="Arial" charset="0"/>
              </a:rPr>
              <a:t>Сообщите о пожаре с ближайшего телефона  (01, 112 с мобильного)                       в пожарную </a:t>
            </a:r>
            <a:r>
              <a:rPr lang="ru-RU" sz="1400" dirty="0" smtClean="0">
                <a:latin typeface="Arial" charset="0"/>
              </a:rPr>
              <a:t>охрану</a:t>
            </a:r>
            <a:endParaRPr lang="ru-RU" sz="1400" dirty="0">
              <a:latin typeface="Arial" charset="0"/>
            </a:endParaRPr>
          </a:p>
        </p:txBody>
      </p:sp>
      <p:pic>
        <p:nvPicPr>
          <p:cNvPr id="11" name="Picture 4" descr="http://kafa-info.com.ua/news_thumbs/knfe4c492a715b63daab96e1f0315abebbb_8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7884" y="1134528"/>
            <a:ext cx="2881160" cy="236048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69141" y="178700"/>
            <a:ext cx="8369128" cy="830997"/>
          </a:xfrm>
          <a:prstGeom prst="rect">
            <a:avLst/>
          </a:prstGeom>
        </p:spPr>
        <p:txBody>
          <a:bodyPr wrap="square">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a:t>
            </a:r>
            <a:r>
              <a:rPr lang="ru-RU" sz="2400" b="1" dirty="0" smtClean="0">
                <a:ln w="12700">
                  <a:solidFill>
                    <a:srgbClr val="FF0000"/>
                  </a:solidFill>
                  <a:prstDash val="solid"/>
                </a:ln>
                <a:solidFill>
                  <a:srgbClr val="FF0000"/>
                </a:solidFill>
                <a:effectLst>
                  <a:outerShdw dist="38100" dir="2640000" algn="bl" rotWithShape="0">
                    <a:schemeClr val="accent1"/>
                  </a:outerShdw>
                </a:effectLst>
              </a:rPr>
              <a:t>по </a:t>
            </a:r>
            <a:r>
              <a:rPr lang="ru-RU" sz="2400" b="1" dirty="0">
                <a:ln w="12700">
                  <a:solidFill>
                    <a:srgbClr val="FF0000"/>
                  </a:solidFill>
                  <a:prstDash val="solid"/>
                </a:ln>
                <a:solidFill>
                  <a:srgbClr val="FF0000"/>
                </a:solidFill>
                <a:effectLst>
                  <a:outerShdw dist="38100" dir="2640000" algn="bl" rotWithShape="0">
                    <a:schemeClr val="accent1"/>
                  </a:outerShdw>
                </a:effectLst>
              </a:rPr>
              <a:t>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spTree>
    <p:extLst>
      <p:ext uri="{BB962C8B-B14F-4D97-AF65-F5344CB8AC3E}">
        <p14:creationId xmlns:p14="http://schemas.microsoft.com/office/powerpoint/2010/main" val="358502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extLst>
              <p:ext uri="{D42A27DB-BD31-4B8C-83A1-F6EECF244321}">
                <p14:modId xmlns:p14="http://schemas.microsoft.com/office/powerpoint/2010/main" val="821407170"/>
              </p:ext>
            </p:extLst>
          </p:nvPr>
        </p:nvGraphicFramePr>
        <p:xfrm>
          <a:off x="195036" y="189654"/>
          <a:ext cx="2193938" cy="1595991"/>
        </p:xfrm>
        <a:graphic>
          <a:graphicData uri="http://schemas.openxmlformats.org/presentationml/2006/ole">
            <mc:AlternateContent xmlns:mc="http://schemas.openxmlformats.org/markup-compatibility/2006">
              <mc:Choice xmlns:v="urn:schemas-microsoft-com:vml" Requires="v">
                <p:oleObj spid="_x0000_s9221" name="Документ" r:id="rId3" imgW="2445480" imgH="1882800" progId="Word.Document.8">
                  <p:embed/>
                </p:oleObj>
              </mc:Choice>
              <mc:Fallback>
                <p:oleObj name="Документ" r:id="rId3" imgW="2445480" imgH="188280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36" y="189654"/>
                        <a:ext cx="2193938" cy="1595991"/>
                      </a:xfrm>
                      <a:prstGeom prst="rect">
                        <a:avLst/>
                      </a:prstGeom>
                      <a:gradFill rotWithShape="0">
                        <a:gsLst>
                          <a:gs pos="0">
                            <a:srgbClr val="FFFFFF"/>
                          </a:gs>
                          <a:gs pos="35001">
                            <a:srgbClr val="FFFFFF"/>
                          </a:gs>
                          <a:gs pos="100000">
                            <a:srgbClr val="FFC000"/>
                          </a:gs>
                        </a:gsLst>
                        <a:path path="shape">
                          <a:fillToRect l="50000" t="-80000" r="50000" b="180000"/>
                        </a:path>
                      </a:gradFill>
                    </p:spPr>
                  </p:pic>
                </p:oleObj>
              </mc:Fallback>
            </mc:AlternateContent>
          </a:graphicData>
        </a:graphic>
      </p:graphicFrame>
      <p:sp>
        <p:nvSpPr>
          <p:cNvPr id="5" name="Прямоугольник 4"/>
          <p:cNvSpPr/>
          <p:nvPr/>
        </p:nvSpPr>
        <p:spPr>
          <a:xfrm>
            <a:off x="818329" y="580806"/>
            <a:ext cx="8900672" cy="813685"/>
          </a:xfrm>
          <a:prstGeom prst="rect">
            <a:avLst/>
          </a:prstGeom>
          <a:noFill/>
        </p:spPr>
        <p:txBody>
          <a:bodyPr wrap="square" lIns="74295" tIns="37148" rIns="74295" bIns="37148">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a:t>
            </a:r>
            <a:r>
              <a:rPr lang="ru-RU" sz="2400" b="1" dirty="0" smtClean="0">
                <a:ln w="12700">
                  <a:solidFill>
                    <a:srgbClr val="FF0000"/>
                  </a:solidFill>
                  <a:prstDash val="solid"/>
                </a:ln>
                <a:solidFill>
                  <a:srgbClr val="FF0000"/>
                </a:solidFill>
                <a:effectLst>
                  <a:outerShdw dist="38100" dir="2640000" algn="bl" rotWithShape="0">
                    <a:schemeClr val="accent1"/>
                  </a:outerShdw>
                </a:effectLst>
              </a:rPr>
              <a:t>по </a:t>
            </a:r>
            <a:r>
              <a:rPr lang="ru-RU" sz="2400" b="1" dirty="0">
                <a:ln w="12700">
                  <a:solidFill>
                    <a:srgbClr val="FF0000"/>
                  </a:solidFill>
                  <a:prstDash val="solid"/>
                </a:ln>
                <a:solidFill>
                  <a:srgbClr val="FF0000"/>
                </a:solidFill>
                <a:effectLst>
                  <a:outerShdw dist="38100" dir="2640000" algn="bl" rotWithShape="0">
                    <a:schemeClr val="accent1"/>
                  </a:outerShdw>
                </a:effectLst>
              </a:rPr>
              <a:t>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sp>
        <p:nvSpPr>
          <p:cNvPr id="2" name="Прямоугольник 1"/>
          <p:cNvSpPr/>
          <p:nvPr/>
        </p:nvSpPr>
        <p:spPr>
          <a:xfrm>
            <a:off x="195035" y="2243940"/>
            <a:ext cx="9523966" cy="4985980"/>
          </a:xfrm>
          <a:prstGeom prst="rect">
            <a:avLst/>
          </a:prstGeom>
        </p:spPr>
        <p:txBody>
          <a:bodyPr wrap="square">
            <a:spAutoFit/>
          </a:bodyPr>
          <a:lstStyle/>
          <a:p>
            <a:pPr algn="just">
              <a:defRPr/>
            </a:pPr>
            <a:r>
              <a:rPr lang="ru-RU" sz="2000" b="1" dirty="0">
                <a:solidFill>
                  <a:srgbClr val="FF3300"/>
                </a:solidFill>
                <a:effectLst>
                  <a:outerShdw blurRad="38100" dist="38100" dir="2700000" algn="tl">
                    <a:srgbClr val="C0C0C0"/>
                  </a:outerShdw>
                </a:effectLst>
              </a:rPr>
              <a:t>При пожаре в троллейбусе, автобусе или трамвае:</a:t>
            </a:r>
          </a:p>
          <a:p>
            <a:pPr algn="just">
              <a:defRPr/>
            </a:pPr>
            <a:r>
              <a:rPr lang="ru-RU" dirty="0">
                <a:solidFill>
                  <a:srgbClr val="002060"/>
                </a:solidFill>
              </a:rPr>
              <a:t>Немедленно сообщите о пожаре водителю, потребуйте остановиться и открыть двери (используйте кнопку аварийного открывания дверей). Как можно быстрее и без паники покиньте салон, помогая тем, кто слаб или в </a:t>
            </a:r>
            <a:r>
              <a:rPr lang="ru-RU" dirty="0" smtClean="0">
                <a:solidFill>
                  <a:srgbClr val="002060"/>
                </a:solidFill>
              </a:rPr>
              <a:t>шоке.</a:t>
            </a:r>
            <a:endParaRPr lang="ru-RU" dirty="0">
              <a:solidFill>
                <a:srgbClr val="002060"/>
              </a:solidFill>
            </a:endParaRPr>
          </a:p>
          <a:p>
            <a:pPr algn="just">
              <a:defRPr/>
            </a:pPr>
            <a:r>
              <a:rPr lang="ru-RU" dirty="0">
                <a:solidFill>
                  <a:srgbClr val="002060"/>
                </a:solidFill>
              </a:rPr>
              <a:t>В троллейбусах и трамваях металлические части могут оказаться под напряжением в результате обгорания защитной изоляции проводов. Не касайтесь металлических частей, не заливайте огонь </a:t>
            </a:r>
            <a:r>
              <a:rPr lang="ru-RU" dirty="0" smtClean="0">
                <a:solidFill>
                  <a:srgbClr val="002060"/>
                </a:solidFill>
              </a:rPr>
              <a:t>водой.</a:t>
            </a:r>
            <a:endParaRPr lang="ru-RU" dirty="0">
              <a:solidFill>
                <a:srgbClr val="002060"/>
              </a:solidFill>
            </a:endParaRPr>
          </a:p>
          <a:p>
            <a:pPr algn="just">
              <a:defRPr/>
            </a:pPr>
            <a:r>
              <a:rPr lang="ru-RU" dirty="0" smtClean="0">
                <a:solidFill>
                  <a:srgbClr val="002060"/>
                </a:solidFill>
              </a:rPr>
              <a:t>При </a:t>
            </a:r>
            <a:r>
              <a:rPr lang="ru-RU" dirty="0">
                <a:solidFill>
                  <a:srgbClr val="002060"/>
                </a:solidFill>
              </a:rPr>
              <a:t>блокировании дверей используйте для эвакуации аварийные люки в крыше и боковые стекла. </a:t>
            </a:r>
          </a:p>
          <a:p>
            <a:pPr algn="just">
              <a:defRPr/>
            </a:pPr>
            <a:r>
              <a:rPr lang="ru-RU" dirty="0">
                <a:solidFill>
                  <a:srgbClr val="002060"/>
                </a:solidFill>
              </a:rPr>
              <a:t>При необходимости выбейте стекла обеими ногами или твердым предметом.</a:t>
            </a:r>
          </a:p>
          <a:p>
            <a:pPr algn="just">
              <a:defRPr/>
            </a:pPr>
            <a:r>
              <a:rPr lang="ru-RU" dirty="0">
                <a:solidFill>
                  <a:srgbClr val="002060"/>
                </a:solidFill>
              </a:rPr>
              <a:t>Покидайте салон быстро, закрывая нос и рот платком или рукавом, т.к. в любом виде транспорта при горении выделяются токсичные вещества.</a:t>
            </a:r>
          </a:p>
          <a:p>
            <a:pPr algn="just">
              <a:defRPr/>
            </a:pPr>
            <a:r>
              <a:rPr lang="ru-RU" dirty="0">
                <a:solidFill>
                  <a:srgbClr val="002060"/>
                </a:solidFill>
              </a:rPr>
              <a:t>Выбравшись из салона, отойдите подальше, т. к. могут взорваться баки с горючим (автобус) или произойти замыкание высоковольтной электрической сети (троллейбус, трамвай</a:t>
            </a:r>
            <a:r>
              <a:rPr lang="ru-RU" dirty="0" smtClean="0">
                <a:solidFill>
                  <a:srgbClr val="002060"/>
                </a:solidFill>
              </a:rPr>
              <a:t>)</a:t>
            </a:r>
            <a:endParaRPr lang="ru-RU" dirty="0">
              <a:solidFill>
                <a:srgbClr val="002060"/>
              </a:solidFill>
            </a:endParaRPr>
          </a:p>
          <a:p>
            <a:pPr algn="just">
              <a:defRPr/>
            </a:pPr>
            <a:endParaRPr lang="ru-RU" dirty="0">
              <a:solidFill>
                <a:srgbClr val="7030A0"/>
              </a:solidFill>
            </a:endParaRPr>
          </a:p>
          <a:p>
            <a:pPr algn="r">
              <a:defRPr/>
            </a:pPr>
            <a:r>
              <a:rPr lang="ru-RU" b="1" dirty="0">
                <a:ln w="12700">
                  <a:solidFill>
                    <a:srgbClr val="FF0000"/>
                  </a:solidFill>
                  <a:prstDash val="solid"/>
                </a:ln>
                <a:solidFill>
                  <a:srgbClr val="FF0000"/>
                </a:solidFill>
                <a:effectLst>
                  <a:outerShdw dist="38100" dir="2640000" algn="bl" rotWithShape="0">
                    <a:schemeClr val="accent1"/>
                  </a:outerShdw>
                </a:effectLst>
              </a:rPr>
              <a:t>Помощь  по телефону  01, 112</a:t>
            </a:r>
          </a:p>
          <a:p>
            <a:pPr>
              <a:defRPr/>
            </a:pPr>
            <a:endParaRPr lang="ru-RU" dirty="0"/>
          </a:p>
        </p:txBody>
      </p:sp>
    </p:spTree>
    <p:extLst>
      <p:ext uri="{BB962C8B-B14F-4D97-AF65-F5344CB8AC3E}">
        <p14:creationId xmlns:p14="http://schemas.microsoft.com/office/powerpoint/2010/main" val="2356773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extLst>
              <p:ext uri="{D42A27DB-BD31-4B8C-83A1-F6EECF244321}">
                <p14:modId xmlns:p14="http://schemas.microsoft.com/office/powerpoint/2010/main" val="1359798133"/>
              </p:ext>
            </p:extLst>
          </p:nvPr>
        </p:nvGraphicFramePr>
        <p:xfrm>
          <a:off x="195036" y="189654"/>
          <a:ext cx="2272394" cy="1653065"/>
        </p:xfrm>
        <a:graphic>
          <a:graphicData uri="http://schemas.openxmlformats.org/presentationml/2006/ole">
            <mc:AlternateContent xmlns:mc="http://schemas.openxmlformats.org/markup-compatibility/2006">
              <mc:Choice xmlns:v="urn:schemas-microsoft-com:vml" Requires="v">
                <p:oleObj spid="_x0000_s10245" name="Документ" r:id="rId3" imgW="2445480" imgH="1882800" progId="Word.Document.8">
                  <p:embed/>
                </p:oleObj>
              </mc:Choice>
              <mc:Fallback>
                <p:oleObj name="Документ" r:id="rId3" imgW="2445480" imgH="188280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36" y="189654"/>
                        <a:ext cx="2272394" cy="1653065"/>
                      </a:xfrm>
                      <a:prstGeom prst="rect">
                        <a:avLst/>
                      </a:prstGeom>
                      <a:gradFill rotWithShape="0">
                        <a:gsLst>
                          <a:gs pos="0">
                            <a:srgbClr val="FFFFFF"/>
                          </a:gs>
                          <a:gs pos="35001">
                            <a:srgbClr val="FFFFFF"/>
                          </a:gs>
                          <a:gs pos="100000">
                            <a:srgbClr val="FFC000"/>
                          </a:gs>
                        </a:gsLst>
                        <a:path path="shape">
                          <a:fillToRect l="50000" t="-80000" r="50000" b="180000"/>
                        </a:path>
                      </a:gradFill>
                    </p:spPr>
                  </p:pic>
                </p:oleObj>
              </mc:Fallback>
            </mc:AlternateContent>
          </a:graphicData>
        </a:graphic>
      </p:graphicFrame>
      <p:sp>
        <p:nvSpPr>
          <p:cNvPr id="5" name="Прямоугольник 4"/>
          <p:cNvSpPr/>
          <p:nvPr/>
        </p:nvSpPr>
        <p:spPr>
          <a:xfrm>
            <a:off x="818329" y="508548"/>
            <a:ext cx="8900672" cy="813685"/>
          </a:xfrm>
          <a:prstGeom prst="rect">
            <a:avLst/>
          </a:prstGeom>
          <a:noFill/>
        </p:spPr>
        <p:txBody>
          <a:bodyPr wrap="square" lIns="74295" tIns="37148" rIns="74295" bIns="37148">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a:t>
            </a:r>
            <a:r>
              <a:rPr lang="ru-RU" sz="2400" b="1" dirty="0" smtClean="0">
                <a:ln w="12700">
                  <a:solidFill>
                    <a:srgbClr val="FF0000"/>
                  </a:solidFill>
                  <a:prstDash val="solid"/>
                </a:ln>
                <a:solidFill>
                  <a:srgbClr val="FF0000"/>
                </a:solidFill>
                <a:effectLst>
                  <a:outerShdw dist="38100" dir="2640000" algn="bl" rotWithShape="0">
                    <a:schemeClr val="accent1"/>
                  </a:outerShdw>
                </a:effectLst>
              </a:rPr>
              <a:t>по </a:t>
            </a:r>
            <a:r>
              <a:rPr lang="ru-RU" sz="2400" b="1" dirty="0">
                <a:ln w="12700">
                  <a:solidFill>
                    <a:srgbClr val="FF0000"/>
                  </a:solidFill>
                  <a:prstDash val="solid"/>
                </a:ln>
                <a:solidFill>
                  <a:srgbClr val="FF0000"/>
                </a:solidFill>
                <a:effectLst>
                  <a:outerShdw dist="38100" dir="2640000" algn="bl" rotWithShape="0">
                    <a:schemeClr val="accent1"/>
                  </a:outerShdw>
                </a:effectLst>
              </a:rPr>
              <a:t>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pic>
        <p:nvPicPr>
          <p:cNvPr id="5122" name="Picture 2" descr="http://www.vesti.ks.ua/uploads/posts/2012-11/thumbs/1352728397_6807-fit1024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001" y="4901407"/>
            <a:ext cx="2539999" cy="19565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82251" y="2100739"/>
            <a:ext cx="9210222" cy="3031599"/>
          </a:xfrm>
          <a:prstGeom prst="rect">
            <a:avLst/>
          </a:prstGeom>
        </p:spPr>
        <p:txBody>
          <a:bodyPr wrap="square">
            <a:spAutoFit/>
          </a:bodyPr>
          <a:lstStyle/>
          <a:p>
            <a:r>
              <a:rPr lang="ru-RU" sz="1600" b="1" i="0" dirty="0" smtClean="0">
                <a:solidFill>
                  <a:srgbClr val="FF0000"/>
                </a:solidFill>
                <a:effectLst/>
                <a:latin typeface="arial" panose="020B0604020202020204" pitchFamily="34" charset="0"/>
              </a:rPr>
              <a:t>ПРАВИЛА БЕЗОПАСНОГО ПОВЕДЕНИЯ НА ВОДЕ </a:t>
            </a:r>
            <a:r>
              <a:rPr lang="ru-RU" sz="1600" dirty="0" smtClean="0">
                <a:solidFill>
                  <a:srgbClr val="002060"/>
                </a:solidFill>
              </a:rPr>
              <a:t/>
            </a:r>
            <a:br>
              <a:rPr lang="ru-RU" sz="1600" dirty="0" smtClean="0">
                <a:solidFill>
                  <a:srgbClr val="002060"/>
                </a:solidFill>
              </a:rPr>
            </a:br>
            <a:r>
              <a:rPr lang="ru-RU" sz="1600" b="0" i="0" dirty="0" smtClean="0">
                <a:solidFill>
                  <a:srgbClr val="002060"/>
                </a:solidFill>
                <a:effectLst/>
                <a:latin typeface="arial" panose="020B0604020202020204" pitchFamily="34" charset="0"/>
              </a:rPr>
              <a:t>Купаться можно только  в специально оборудованных местах: пляжах, бассейнах, купальнях.</a:t>
            </a:r>
            <a:r>
              <a:rPr lang="ru-RU" sz="1600" dirty="0" smtClean="0">
                <a:solidFill>
                  <a:srgbClr val="002060"/>
                </a:solidFill>
              </a:rPr>
              <a:t/>
            </a:r>
            <a:br>
              <a:rPr lang="ru-RU" sz="1600" dirty="0" smtClean="0">
                <a:solidFill>
                  <a:srgbClr val="002060"/>
                </a:solidFill>
              </a:rPr>
            </a:br>
            <a:r>
              <a:rPr lang="ru-RU" sz="1600" b="0" i="0" dirty="0" smtClean="0">
                <a:solidFill>
                  <a:srgbClr val="002060"/>
                </a:solidFill>
                <a:effectLst/>
                <a:latin typeface="arial" panose="020B0604020202020204" pitchFamily="34" charset="0"/>
              </a:rPr>
              <a:t>Нельзя купаться в состоянии алкогольного опьянения. </a:t>
            </a:r>
            <a:r>
              <a:rPr lang="ru-RU" sz="1600" dirty="0" smtClean="0">
                <a:solidFill>
                  <a:srgbClr val="002060"/>
                </a:solidFill>
              </a:rPr>
              <a:t/>
            </a:r>
            <a:br>
              <a:rPr lang="ru-RU" sz="1600" dirty="0" smtClean="0">
                <a:solidFill>
                  <a:srgbClr val="002060"/>
                </a:solidFill>
              </a:rPr>
            </a:br>
            <a:r>
              <a:rPr lang="ru-RU" sz="1600" b="0" i="0" dirty="0" smtClean="0">
                <a:solidFill>
                  <a:srgbClr val="002060"/>
                </a:solidFill>
                <a:effectLst/>
                <a:latin typeface="arial" panose="020B0604020202020204" pitchFamily="34" charset="0"/>
              </a:rPr>
              <a:t>В воде следует находиться не более 10-15 минут из-за опасности судорог. </a:t>
            </a:r>
            <a:r>
              <a:rPr lang="ru-RU" sz="1600" dirty="0" smtClean="0">
                <a:solidFill>
                  <a:srgbClr val="002060"/>
                </a:solidFill>
              </a:rPr>
              <a:t/>
            </a:r>
            <a:br>
              <a:rPr lang="ru-RU" sz="1600" dirty="0" smtClean="0">
                <a:solidFill>
                  <a:srgbClr val="002060"/>
                </a:solidFill>
              </a:rPr>
            </a:br>
            <a:r>
              <a:rPr lang="ru-RU" sz="1600" dirty="0">
                <a:solidFill>
                  <a:srgbClr val="002060"/>
                </a:solidFill>
                <a:latin typeface="arial" panose="020B0604020202020204" pitchFamily="34" charset="0"/>
              </a:rPr>
              <a:t>О</a:t>
            </a:r>
            <a:r>
              <a:rPr lang="ru-RU" sz="1600" b="0" i="0" dirty="0" smtClean="0">
                <a:solidFill>
                  <a:srgbClr val="002060"/>
                </a:solidFill>
                <a:effectLst/>
                <a:latin typeface="arial" panose="020B0604020202020204" pitchFamily="34" charset="0"/>
              </a:rPr>
              <a:t>пасно купаться рядом с судами. Вблизи идущего судна возникает течение, которое может затянуть под винт. </a:t>
            </a:r>
            <a:r>
              <a:rPr lang="ru-RU" sz="1600" dirty="0" smtClean="0">
                <a:solidFill>
                  <a:srgbClr val="002060"/>
                </a:solidFill>
              </a:rPr>
              <a:t/>
            </a:r>
            <a:br>
              <a:rPr lang="ru-RU" sz="1600" dirty="0" smtClean="0">
                <a:solidFill>
                  <a:srgbClr val="002060"/>
                </a:solidFill>
              </a:rPr>
            </a:br>
            <a:r>
              <a:rPr lang="ru-RU" sz="1600" b="0" i="0" dirty="0" smtClean="0">
                <a:solidFill>
                  <a:srgbClr val="002060"/>
                </a:solidFill>
                <a:effectLst/>
                <a:latin typeface="arial" panose="020B0604020202020204" pitchFamily="34" charset="0"/>
              </a:rPr>
              <a:t>Опасно прыгать в воду в неизвестном месте - можно удариться головой, потерять сознание и погибнуть.  </a:t>
            </a:r>
          </a:p>
          <a:p>
            <a:r>
              <a:rPr lang="ru-RU" sz="1600" b="0" i="0" dirty="0" smtClean="0">
                <a:solidFill>
                  <a:srgbClr val="002060"/>
                </a:solidFill>
                <a:effectLst/>
                <a:latin typeface="arial" panose="020B0604020202020204" pitchFamily="34" charset="0"/>
              </a:rPr>
              <a:t>Опасно оставлять возле воды малышей без присмотра. </a:t>
            </a:r>
            <a:r>
              <a:rPr lang="ru-RU" sz="1600" dirty="0" smtClean="0">
                <a:solidFill>
                  <a:srgbClr val="002060"/>
                </a:solidFill>
              </a:rPr>
              <a:t/>
            </a:r>
            <a:br>
              <a:rPr lang="ru-RU" sz="1600" dirty="0" smtClean="0">
                <a:solidFill>
                  <a:srgbClr val="002060"/>
                </a:solidFill>
              </a:rPr>
            </a:br>
            <a:r>
              <a:rPr lang="ru-RU" sz="1600" b="0" i="0" dirty="0" smtClean="0">
                <a:solidFill>
                  <a:srgbClr val="002060"/>
                </a:solidFill>
                <a:effectLst/>
                <a:latin typeface="arial" panose="020B0604020202020204" pitchFamily="34" charset="0"/>
              </a:rPr>
              <a:t>Очень осторожно плавайте на надувных матрасах и надувных игрушках. Ветром или течением их может отнести далеко от берега, а волной – захлестнуть</a:t>
            </a:r>
          </a:p>
          <a:p>
            <a:endParaRPr lang="ru-RU" sz="1500" dirty="0"/>
          </a:p>
        </p:txBody>
      </p:sp>
      <p:pic>
        <p:nvPicPr>
          <p:cNvPr id="5126" name="Picture 6" descr="http://www.anzhero.ru/files/gochs_vz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251" y="5406125"/>
            <a:ext cx="1072156" cy="13789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anzhero.ru/files/gochs_vz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7345" y="5406125"/>
            <a:ext cx="1103697" cy="13789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http://www.anzhero.ru/files/gochs_vz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9072" y="5406125"/>
            <a:ext cx="1062831" cy="137890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http://www.anzhero.ru/files/gochs_vz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3546" y="5406125"/>
            <a:ext cx="1072156" cy="137890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http://www.anzhero.ru/files/gochs_vz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27162" y="5406125"/>
            <a:ext cx="1040267" cy="137890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http://www.anzhero.ru/files/gochs_vz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72685" y="5406125"/>
            <a:ext cx="1094372" cy="1378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73217" y="4990968"/>
            <a:ext cx="3027957" cy="374132"/>
          </a:xfrm>
          <a:prstGeom prst="rect">
            <a:avLst/>
          </a:prstGeom>
          <a:noFill/>
        </p:spPr>
        <p:txBody>
          <a:bodyPr wrap="square" rtlCol="0">
            <a:spAutoFit/>
          </a:bodyPr>
          <a:lstStyle/>
          <a:p>
            <a:r>
              <a:rPr lang="ru-RU" dirty="0" smtClean="0">
                <a:solidFill>
                  <a:schemeClr val="accent1">
                    <a:lumMod val="75000"/>
                  </a:schemeClr>
                </a:solidFill>
              </a:rPr>
              <a:t>Знаки безопасности на воде</a:t>
            </a:r>
            <a:endParaRPr lang="ru-RU" dirty="0">
              <a:solidFill>
                <a:schemeClr val="accent1">
                  <a:lumMod val="75000"/>
                </a:schemeClr>
              </a:solidFill>
            </a:endParaRPr>
          </a:p>
        </p:txBody>
      </p:sp>
    </p:spTree>
    <p:extLst>
      <p:ext uri="{BB962C8B-B14F-4D97-AF65-F5344CB8AC3E}">
        <p14:creationId xmlns:p14="http://schemas.microsoft.com/office/powerpoint/2010/main" val="1295439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extLst>
              <p:ext uri="{D42A27DB-BD31-4B8C-83A1-F6EECF244321}">
                <p14:modId xmlns:p14="http://schemas.microsoft.com/office/powerpoint/2010/main" val="925941813"/>
              </p:ext>
            </p:extLst>
          </p:nvPr>
        </p:nvGraphicFramePr>
        <p:xfrm>
          <a:off x="195036" y="189654"/>
          <a:ext cx="2103322" cy="1530072"/>
        </p:xfrm>
        <a:graphic>
          <a:graphicData uri="http://schemas.openxmlformats.org/presentationml/2006/ole">
            <mc:AlternateContent xmlns:mc="http://schemas.openxmlformats.org/markup-compatibility/2006">
              <mc:Choice xmlns:v="urn:schemas-microsoft-com:vml" Requires="v">
                <p:oleObj spid="_x0000_s11269" name="Документ" r:id="rId3" imgW="2445480" imgH="1882800" progId="Word.Document.8">
                  <p:embed/>
                </p:oleObj>
              </mc:Choice>
              <mc:Fallback>
                <p:oleObj name="Документ" r:id="rId3" imgW="2445480" imgH="188280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36" y="189654"/>
                        <a:ext cx="2103322" cy="1530072"/>
                      </a:xfrm>
                      <a:prstGeom prst="rect">
                        <a:avLst/>
                      </a:prstGeom>
                      <a:gradFill rotWithShape="0">
                        <a:gsLst>
                          <a:gs pos="0">
                            <a:srgbClr val="FFFFFF"/>
                          </a:gs>
                          <a:gs pos="35001">
                            <a:srgbClr val="FFFFFF"/>
                          </a:gs>
                          <a:gs pos="100000">
                            <a:srgbClr val="FFC000"/>
                          </a:gs>
                        </a:gsLst>
                        <a:path path="shape">
                          <a:fillToRect l="50000" t="-80000" r="50000" b="180000"/>
                        </a:path>
                      </a:gradFill>
                    </p:spPr>
                  </p:pic>
                </p:oleObj>
              </mc:Fallback>
            </mc:AlternateContent>
          </a:graphicData>
        </a:graphic>
      </p:graphicFrame>
      <p:sp>
        <p:nvSpPr>
          <p:cNvPr id="5" name="Прямоугольник 4"/>
          <p:cNvSpPr/>
          <p:nvPr/>
        </p:nvSpPr>
        <p:spPr>
          <a:xfrm>
            <a:off x="818329" y="189654"/>
            <a:ext cx="8900672" cy="813685"/>
          </a:xfrm>
          <a:prstGeom prst="rect">
            <a:avLst/>
          </a:prstGeom>
          <a:noFill/>
        </p:spPr>
        <p:txBody>
          <a:bodyPr wrap="square" lIns="74295" tIns="37148" rIns="74295" bIns="37148">
            <a:spAutoFit/>
          </a:bodyPr>
          <a:lstStyle/>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Главное управление МЧС России </a:t>
            </a:r>
            <a:r>
              <a:rPr lang="ru-RU" sz="2400" b="1" dirty="0" smtClean="0">
                <a:ln w="12700">
                  <a:solidFill>
                    <a:srgbClr val="FF0000"/>
                  </a:solidFill>
                  <a:prstDash val="solid"/>
                </a:ln>
                <a:solidFill>
                  <a:srgbClr val="FF0000"/>
                </a:solidFill>
                <a:effectLst>
                  <a:outerShdw dist="38100" dir="2640000" algn="bl" rotWithShape="0">
                    <a:schemeClr val="accent1"/>
                  </a:outerShdw>
                </a:effectLst>
              </a:rPr>
              <a:t>по </a:t>
            </a:r>
            <a:r>
              <a:rPr lang="ru-RU" sz="2400" b="1" dirty="0">
                <a:ln w="12700">
                  <a:solidFill>
                    <a:srgbClr val="FF0000"/>
                  </a:solidFill>
                  <a:prstDash val="solid"/>
                </a:ln>
                <a:solidFill>
                  <a:srgbClr val="FF0000"/>
                </a:solidFill>
                <a:effectLst>
                  <a:outerShdw dist="38100" dir="2640000" algn="bl" rotWithShape="0">
                    <a:schemeClr val="accent1"/>
                  </a:outerShdw>
                </a:effectLst>
              </a:rPr>
              <a:t>Кемеровской области </a:t>
            </a:r>
          </a:p>
          <a:p>
            <a:pPr algn="r"/>
            <a:r>
              <a:rPr lang="ru-RU" sz="2400" b="1" dirty="0">
                <a:ln w="12700">
                  <a:solidFill>
                    <a:srgbClr val="FF0000"/>
                  </a:solidFill>
                  <a:prstDash val="solid"/>
                </a:ln>
                <a:solidFill>
                  <a:srgbClr val="FF0000"/>
                </a:solidFill>
                <a:effectLst>
                  <a:outerShdw dist="38100" dir="2640000" algn="bl" rotWithShape="0">
                    <a:schemeClr val="accent1"/>
                  </a:outerShdw>
                </a:effectLst>
              </a:rPr>
              <a:t>информирует:</a:t>
            </a:r>
          </a:p>
        </p:txBody>
      </p:sp>
      <p:pic>
        <p:nvPicPr>
          <p:cNvPr id="4098" name="Picture 2" descr="http://thenews.kz/static/news/4/8/48BsdU9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0150" y="4850255"/>
            <a:ext cx="2428851" cy="18410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8855" y="2313916"/>
            <a:ext cx="7323364" cy="3693319"/>
          </a:xfrm>
          <a:prstGeom prst="rect">
            <a:avLst/>
          </a:prstGeom>
          <a:noFill/>
        </p:spPr>
        <p:txBody>
          <a:bodyPr wrap="square" rtlCol="0">
            <a:spAutoFit/>
          </a:bodyPr>
          <a:lstStyle/>
          <a:p>
            <a:r>
              <a:rPr lang="ru-RU" dirty="0" smtClean="0">
                <a:solidFill>
                  <a:srgbClr val="002060"/>
                </a:solidFill>
              </a:rPr>
              <a:t>При буре, урагане </a:t>
            </a:r>
            <a:r>
              <a:rPr lang="ru-RU" dirty="0">
                <a:solidFill>
                  <a:srgbClr val="002060"/>
                </a:solidFill>
              </a:rPr>
              <a:t>или </a:t>
            </a:r>
            <a:r>
              <a:rPr lang="ru-RU" dirty="0" smtClean="0">
                <a:solidFill>
                  <a:srgbClr val="002060"/>
                </a:solidFill>
              </a:rPr>
              <a:t>смерче, </a:t>
            </a:r>
            <a:r>
              <a:rPr lang="ru-RU" dirty="0">
                <a:solidFill>
                  <a:srgbClr val="002060"/>
                </a:solidFill>
              </a:rPr>
              <a:t>необходимо как можно быстрее найти укрытие</a:t>
            </a:r>
            <a:r>
              <a:rPr lang="ru-RU" dirty="0" smtClean="0">
                <a:solidFill>
                  <a:srgbClr val="002060"/>
                </a:solidFill>
              </a:rPr>
              <a:t>: </a:t>
            </a:r>
            <a:r>
              <a:rPr lang="ru-RU" dirty="0">
                <a:solidFill>
                  <a:srgbClr val="002060"/>
                </a:solidFill>
              </a:rPr>
              <a:t>подвальное помещение, подземный переход, котлован строящегося здания.  </a:t>
            </a:r>
          </a:p>
          <a:p>
            <a:r>
              <a:rPr lang="ru-RU" dirty="0">
                <a:solidFill>
                  <a:srgbClr val="002060"/>
                </a:solidFill>
              </a:rPr>
              <a:t>Н</a:t>
            </a:r>
            <a:r>
              <a:rPr lang="ru-RU" dirty="0" smtClean="0">
                <a:solidFill>
                  <a:srgbClr val="002060"/>
                </a:solidFill>
              </a:rPr>
              <a:t>а </a:t>
            </a:r>
            <a:r>
              <a:rPr lang="ru-RU" dirty="0">
                <a:solidFill>
                  <a:srgbClr val="002060"/>
                </a:solidFill>
              </a:rPr>
              <a:t>открытой </a:t>
            </a:r>
            <a:r>
              <a:rPr lang="ru-RU" dirty="0" smtClean="0">
                <a:solidFill>
                  <a:srgbClr val="002060"/>
                </a:solidFill>
              </a:rPr>
              <a:t>местности  можно использовать железнодорожные </a:t>
            </a:r>
            <a:r>
              <a:rPr lang="ru-RU" dirty="0">
                <a:solidFill>
                  <a:srgbClr val="002060"/>
                </a:solidFill>
              </a:rPr>
              <a:t>насыпи, придорожные кюветы, балки, лощины и канавы. Л</a:t>
            </a:r>
            <a:r>
              <a:rPr lang="ru-RU" dirty="0" smtClean="0">
                <a:solidFill>
                  <a:srgbClr val="002060"/>
                </a:solidFill>
              </a:rPr>
              <a:t>ягте </a:t>
            </a:r>
            <a:r>
              <a:rPr lang="ru-RU" dirty="0">
                <a:solidFill>
                  <a:srgbClr val="002060"/>
                </a:solidFill>
              </a:rPr>
              <a:t>на </a:t>
            </a:r>
            <a:r>
              <a:rPr lang="ru-RU" dirty="0" smtClean="0">
                <a:solidFill>
                  <a:srgbClr val="002060"/>
                </a:solidFill>
              </a:rPr>
              <a:t>землю лицом </a:t>
            </a:r>
            <a:r>
              <a:rPr lang="ru-RU" dirty="0">
                <a:solidFill>
                  <a:srgbClr val="002060"/>
                </a:solidFill>
              </a:rPr>
              <a:t>вниз, постарайтесь как можно </a:t>
            </a:r>
            <a:r>
              <a:rPr lang="ru-RU" dirty="0" smtClean="0">
                <a:solidFill>
                  <a:srgbClr val="002060"/>
                </a:solidFill>
              </a:rPr>
              <a:t>плотнее к ней  прижаться. </a:t>
            </a:r>
            <a:r>
              <a:rPr lang="ru-RU" dirty="0">
                <a:solidFill>
                  <a:srgbClr val="002060"/>
                </a:solidFill>
              </a:rPr>
              <a:t> </a:t>
            </a:r>
          </a:p>
          <a:p>
            <a:r>
              <a:rPr lang="ru-RU" dirty="0">
                <a:solidFill>
                  <a:srgbClr val="002060"/>
                </a:solidFill>
              </a:rPr>
              <a:t>В</a:t>
            </a:r>
            <a:r>
              <a:rPr lang="ru-RU" dirty="0" smtClean="0">
                <a:solidFill>
                  <a:srgbClr val="002060"/>
                </a:solidFill>
              </a:rPr>
              <a:t> доме закройте </a:t>
            </a:r>
            <a:r>
              <a:rPr lang="ru-RU" dirty="0">
                <a:solidFill>
                  <a:srgbClr val="002060"/>
                </a:solidFill>
              </a:rPr>
              <a:t>все форточки </a:t>
            </a:r>
            <a:r>
              <a:rPr lang="ru-RU" dirty="0" smtClean="0">
                <a:solidFill>
                  <a:srgbClr val="002060"/>
                </a:solidFill>
              </a:rPr>
              <a:t>и окна, </a:t>
            </a:r>
            <a:r>
              <a:rPr lang="ru-RU" dirty="0">
                <a:solidFill>
                  <a:srgbClr val="002060"/>
                </a:solidFill>
              </a:rPr>
              <a:t>опустите жалюзи и зашторьте окна. </a:t>
            </a:r>
            <a:r>
              <a:rPr lang="ru-RU" dirty="0" smtClean="0">
                <a:solidFill>
                  <a:srgbClr val="002060"/>
                </a:solidFill>
              </a:rPr>
              <a:t>    Горшки </a:t>
            </a:r>
            <a:r>
              <a:rPr lang="ru-RU" dirty="0">
                <a:solidFill>
                  <a:srgbClr val="002060"/>
                </a:solidFill>
              </a:rPr>
              <a:t>с цветами уберите </a:t>
            </a:r>
            <a:r>
              <a:rPr lang="ru-RU" dirty="0" smtClean="0">
                <a:solidFill>
                  <a:srgbClr val="002060"/>
                </a:solidFill>
              </a:rPr>
              <a:t>с </a:t>
            </a:r>
            <a:r>
              <a:rPr lang="ru-RU" dirty="0">
                <a:solidFill>
                  <a:srgbClr val="002060"/>
                </a:solidFill>
              </a:rPr>
              <a:t>подоконников. </a:t>
            </a:r>
            <a:r>
              <a:rPr lang="ru-RU" dirty="0" smtClean="0">
                <a:solidFill>
                  <a:srgbClr val="002060"/>
                </a:solidFill>
              </a:rPr>
              <a:t>Относительно </a:t>
            </a:r>
            <a:r>
              <a:rPr lang="ru-RU" dirty="0">
                <a:solidFill>
                  <a:srgbClr val="002060"/>
                </a:solidFill>
              </a:rPr>
              <a:t>безопасными местами в доме можно считать дверные проемы, ниши, встроенные шкафы. Во время бури, смерча или урагана запрещено пользоваться </a:t>
            </a:r>
            <a:r>
              <a:rPr lang="ru-RU" dirty="0" smtClean="0">
                <a:solidFill>
                  <a:srgbClr val="002060"/>
                </a:solidFill>
              </a:rPr>
              <a:t> </a:t>
            </a:r>
            <a:r>
              <a:rPr lang="ru-RU" dirty="0">
                <a:solidFill>
                  <a:srgbClr val="002060"/>
                </a:solidFill>
              </a:rPr>
              <a:t>электрическими приборами.  </a:t>
            </a:r>
          </a:p>
          <a:p>
            <a:r>
              <a:rPr lang="ru-RU" dirty="0">
                <a:solidFill>
                  <a:srgbClr val="002060"/>
                </a:solidFill>
              </a:rPr>
              <a:t>Если непогода застала вас </a:t>
            </a:r>
            <a:r>
              <a:rPr lang="ru-RU" dirty="0" smtClean="0">
                <a:solidFill>
                  <a:srgbClr val="002060"/>
                </a:solidFill>
              </a:rPr>
              <a:t>на </a:t>
            </a:r>
            <a:r>
              <a:rPr lang="ru-RU" dirty="0">
                <a:solidFill>
                  <a:srgbClr val="002060"/>
                </a:solidFill>
              </a:rPr>
              <a:t>улице, остерегайтесь поваленных и поврежденных деревьев, а также раскачивающихся </a:t>
            </a:r>
            <a:r>
              <a:rPr lang="ru-RU" dirty="0" smtClean="0">
                <a:solidFill>
                  <a:srgbClr val="002060"/>
                </a:solidFill>
              </a:rPr>
              <a:t>вывесок </a:t>
            </a:r>
            <a:r>
              <a:rPr lang="ru-RU" dirty="0">
                <a:solidFill>
                  <a:srgbClr val="002060"/>
                </a:solidFill>
              </a:rPr>
              <a:t>и </a:t>
            </a:r>
            <a:r>
              <a:rPr lang="ru-RU" dirty="0" smtClean="0">
                <a:solidFill>
                  <a:srgbClr val="002060"/>
                </a:solidFill>
              </a:rPr>
              <a:t>ставен </a:t>
            </a:r>
            <a:r>
              <a:rPr lang="ru-RU" dirty="0">
                <a:solidFill>
                  <a:srgbClr val="002060"/>
                </a:solidFill>
              </a:rPr>
              <a:t> </a:t>
            </a:r>
          </a:p>
        </p:txBody>
      </p:sp>
      <p:pic>
        <p:nvPicPr>
          <p:cNvPr id="4104" name="Picture 8" descr="267856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6897" y="3066579"/>
            <a:ext cx="2402104" cy="17836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1190171" y="6168081"/>
            <a:ext cx="6442048" cy="553998"/>
          </a:xfrm>
          <a:prstGeom prst="rect">
            <a:avLst/>
          </a:prstGeom>
          <a:noFill/>
        </p:spPr>
        <p:txBody>
          <a:bodyPr wrap="square" lIns="91440" tIns="45720" rIns="91440" bIns="45720">
            <a:spAutoFit/>
          </a:bodyPr>
          <a:lstStyle/>
          <a:p>
            <a:pPr algn="ctr"/>
            <a:r>
              <a:rPr lang="ru-RU" sz="3000" b="1" cap="none" spc="0" dirty="0" smtClean="0">
                <a:ln w="12700">
                  <a:solidFill>
                    <a:srgbClr val="FF0000"/>
                  </a:solidFill>
                  <a:prstDash val="solid"/>
                </a:ln>
                <a:solidFill>
                  <a:srgbClr val="FF0000"/>
                </a:solidFill>
                <a:effectLst>
                  <a:outerShdw dist="38100" dir="2640000" algn="bl" rotWithShape="0">
                    <a:schemeClr val="accent1"/>
                  </a:outerShdw>
                </a:effectLst>
              </a:rPr>
              <a:t>Помощь  по телефону  01, 112</a:t>
            </a:r>
            <a:endParaRPr lang="ru-RU" sz="3000" b="1" cap="none" spc="0" dirty="0">
              <a:ln w="12700">
                <a:solidFill>
                  <a:srgbClr val="FF0000"/>
                </a:solidFill>
                <a:prstDash val="solid"/>
              </a:ln>
              <a:solidFill>
                <a:srgbClr val="FF0000"/>
              </a:solidFill>
              <a:effectLst>
                <a:outerShdw dist="38100" dir="2640000" algn="bl" rotWithShape="0">
                  <a:schemeClr val="accent1"/>
                </a:outerShdw>
              </a:effectLst>
            </a:endParaRPr>
          </a:p>
        </p:txBody>
      </p:sp>
      <p:sp>
        <p:nvSpPr>
          <p:cNvPr id="14" name="TextBox 13"/>
          <p:cNvSpPr txBox="1"/>
          <p:nvPr/>
        </p:nvSpPr>
        <p:spPr>
          <a:xfrm>
            <a:off x="1952368" y="1691405"/>
            <a:ext cx="5619342" cy="461665"/>
          </a:xfrm>
          <a:prstGeom prst="rect">
            <a:avLst/>
          </a:prstGeom>
          <a:noFill/>
        </p:spPr>
        <p:txBody>
          <a:bodyPr wrap="square" rtlCol="0">
            <a:spAutoFit/>
          </a:bodyPr>
          <a:lstStyle/>
          <a:p>
            <a:r>
              <a:rPr lang="ru-RU" sz="2400" b="1" dirty="0" smtClean="0">
                <a:solidFill>
                  <a:srgbClr val="FF0000"/>
                </a:solidFill>
                <a:effectLst>
                  <a:outerShdw blurRad="38100" dist="38100" dir="2700000" algn="tl">
                    <a:srgbClr val="000000">
                      <a:alpha val="43137"/>
                    </a:srgbClr>
                  </a:outerShdw>
                </a:effectLst>
              </a:rPr>
              <a:t>Правила поведения при урагане</a:t>
            </a:r>
            <a:endParaRPr lang="ru-RU"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9467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TotalTime>
  <Words>1200</Words>
  <Application>Microsoft Office PowerPoint</Application>
  <PresentationFormat>Лист A4 (210x297 мм)</PresentationFormat>
  <Paragraphs>93</Paragraphs>
  <Slides>7</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7</vt:i4>
      </vt:variant>
    </vt:vector>
  </HeadingPairs>
  <TitlesOfParts>
    <vt:vector size="15" baseType="lpstr">
      <vt:lpstr>arial</vt:lpstr>
      <vt:lpstr>arial</vt:lpstr>
      <vt:lpstr>Calibri</vt:lpstr>
      <vt:lpstr>Calibri Light</vt:lpstr>
      <vt:lpstr>Times New Roman</vt:lpstr>
      <vt:lpstr>Verdana</vt:lpstr>
      <vt:lpstr>Тема Office</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25</cp:revision>
  <cp:lastPrinted>2015-05-27T04:56:25Z</cp:lastPrinted>
  <dcterms:created xsi:type="dcterms:W3CDTF">2015-04-21T07:40:26Z</dcterms:created>
  <dcterms:modified xsi:type="dcterms:W3CDTF">2018-10-26T05:49:50Z</dcterms:modified>
</cp:coreProperties>
</file>